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45"/>
  </p:notesMasterIdLst>
  <p:sldIdLst>
    <p:sldId id="256" r:id="rId2"/>
    <p:sldId id="768" r:id="rId3"/>
    <p:sldId id="787" r:id="rId4"/>
    <p:sldId id="758" r:id="rId5"/>
    <p:sldId id="776" r:id="rId6"/>
    <p:sldId id="537" r:id="rId7"/>
    <p:sldId id="338" r:id="rId8"/>
    <p:sldId id="839" r:id="rId9"/>
    <p:sldId id="840" r:id="rId10"/>
    <p:sldId id="841" r:id="rId11"/>
    <p:sldId id="842" r:id="rId12"/>
    <p:sldId id="344" r:id="rId13"/>
    <p:sldId id="348" r:id="rId14"/>
    <p:sldId id="843" r:id="rId15"/>
    <p:sldId id="346" r:id="rId16"/>
    <p:sldId id="358" r:id="rId17"/>
    <p:sldId id="844" r:id="rId18"/>
    <p:sldId id="846" r:id="rId19"/>
    <p:sldId id="341" r:id="rId20"/>
    <p:sldId id="353" r:id="rId21"/>
    <p:sldId id="847" r:id="rId22"/>
    <p:sldId id="856" r:id="rId23"/>
    <p:sldId id="343" r:id="rId24"/>
    <p:sldId id="826" r:id="rId25"/>
    <p:sldId id="857" r:id="rId26"/>
    <p:sldId id="370" r:id="rId27"/>
    <p:sldId id="858" r:id="rId28"/>
    <p:sldId id="287" r:id="rId29"/>
    <p:sldId id="828" r:id="rId30"/>
    <p:sldId id="309" r:id="rId31"/>
    <p:sldId id="311" r:id="rId32"/>
    <p:sldId id="297" r:id="rId33"/>
    <p:sldId id="369" r:id="rId34"/>
    <p:sldId id="859" r:id="rId35"/>
    <p:sldId id="293" r:id="rId36"/>
    <p:sldId id="296" r:id="rId37"/>
    <p:sldId id="636" r:id="rId38"/>
    <p:sldId id="372" r:id="rId39"/>
    <p:sldId id="360" r:id="rId40"/>
    <p:sldId id="829" r:id="rId41"/>
    <p:sldId id="375" r:id="rId42"/>
    <p:sldId id="720" r:id="rId43"/>
    <p:sldId id="474" r:id="rId44"/>
  </p:sldIdLst>
  <p:sldSz cx="12192000" cy="6858000"/>
  <p:notesSz cx="6864350" cy="999648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94741" autoAdjust="0"/>
  </p:normalViewPr>
  <p:slideViewPr>
    <p:cSldViewPr snapToGrid="0">
      <p:cViewPr varScale="1">
        <p:scale>
          <a:sx n="106" d="100"/>
          <a:sy n="106" d="100"/>
        </p:scale>
        <p:origin x="-426" y="-96"/>
      </p:cViewPr>
      <p:guideLst>
        <p:guide orient="horz" pos="2160"/>
        <p:guide pos="3840"/>
      </p:guideLst>
    </p:cSldViewPr>
  </p:slideViewPr>
  <p:notesTextViewPr>
    <p:cViewPr>
      <p:scale>
        <a:sx n="1" d="1"/>
        <a:sy n="1" d="1"/>
      </p:scale>
      <p:origin x="0" y="0"/>
    </p:cViewPr>
  </p:notesTextViewPr>
  <p:sorterViewPr>
    <p:cViewPr>
      <p:scale>
        <a:sx n="66" d="100"/>
        <a:sy n="66" d="100"/>
      </p:scale>
      <p:origin x="0" y="74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4975" cy="501650"/>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7788" y="0"/>
            <a:ext cx="2974975" cy="501650"/>
          </a:xfrm>
          <a:prstGeom prst="rect">
            <a:avLst/>
          </a:prstGeom>
        </p:spPr>
        <p:txBody>
          <a:bodyPr vert="horz" lIns="91440" tIns="45720" rIns="91440" bIns="45720" rtlCol="0"/>
          <a:lstStyle>
            <a:lvl1pPr algn="r">
              <a:defRPr sz="1200"/>
            </a:lvl1pPr>
          </a:lstStyle>
          <a:p>
            <a:fld id="{B5901FF8-3CC0-404E-ABF1-1802B56A0CF9}" type="datetimeFigureOut">
              <a:rPr lang="pl-PL" smtClean="0"/>
              <a:pPr/>
              <a:t>14.09.2022</a:t>
            </a:fld>
            <a:endParaRPr lang="pl-PL" dirty="0"/>
          </a:p>
        </p:txBody>
      </p:sp>
      <p:sp>
        <p:nvSpPr>
          <p:cNvPr id="4" name="Symbol zastępczy obrazu slajdu 3"/>
          <p:cNvSpPr>
            <a:spLocks noGrp="1" noRot="1" noChangeAspect="1"/>
          </p:cNvSpPr>
          <p:nvPr>
            <p:ph type="sldImg" idx="2"/>
          </p:nvPr>
        </p:nvSpPr>
        <p:spPr>
          <a:xfrm>
            <a:off x="434975" y="1249363"/>
            <a:ext cx="5994400" cy="3373437"/>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810125"/>
            <a:ext cx="5492750" cy="393700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94838"/>
            <a:ext cx="2974975" cy="501650"/>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7788" y="9494838"/>
            <a:ext cx="2974975" cy="501650"/>
          </a:xfrm>
          <a:prstGeom prst="rect">
            <a:avLst/>
          </a:prstGeom>
        </p:spPr>
        <p:txBody>
          <a:bodyPr vert="horz" lIns="91440" tIns="45720" rIns="91440" bIns="45720" rtlCol="0" anchor="b"/>
          <a:lstStyle>
            <a:lvl1pPr algn="r">
              <a:defRPr sz="1200"/>
            </a:lvl1pPr>
          </a:lstStyle>
          <a:p>
            <a:fld id="{72D8347C-2A00-4CBC-BA9D-B45C0F6CCB2E}" type="slidenum">
              <a:rPr lang="pl-PL" smtClean="0"/>
              <a:pPr/>
              <a:t>‹#›</a:t>
            </a:fld>
            <a:endParaRPr lang="pl-PL" dirty="0"/>
          </a:p>
        </p:txBody>
      </p:sp>
    </p:spTree>
    <p:extLst>
      <p:ext uri="{BB962C8B-B14F-4D97-AF65-F5344CB8AC3E}">
        <p14:creationId xmlns:p14="http://schemas.microsoft.com/office/powerpoint/2010/main" xmlns="" val="94138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pl-PL"/>
              <a:t>Kliknij, aby edytować styl</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1052F364-3116-42EA-9845-337B422DAEE6}" type="datetime1">
              <a:rPr lang="pl-PL" smtClean="0"/>
              <a:pPr/>
              <a:t>14.09.2022</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FB09CAD-A872-4B49-A718-45C07B57ED0C}" type="slidenum">
              <a:rPr lang="pl-PL" smtClean="0"/>
              <a:pPr/>
              <a:t>‹#›</a:t>
            </a:fld>
            <a:endParaRPr lang="pl-PL" dirty="0"/>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687F52E9-CA82-4375-9DD4-E5711B11188E}" type="datetime1">
              <a:rPr lang="pl-PL" smtClean="0"/>
              <a:pPr/>
              <a:t>14.09.2022</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E3B2EB21-C823-493C-981F-14F85F068910}" type="datetime1">
              <a:rPr lang="pl-PL" smtClean="0"/>
              <a:pPr/>
              <a:t>14.09.2022</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AAE10475-5B9C-45CC-B21F-ABD2DB4286CA}" type="datetime1">
              <a:rPr lang="pl-PL" smtClean="0"/>
              <a:pPr/>
              <a:t>14.09.2022</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pl-PL"/>
              <a:t>Kliknij, aby edytować styl</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83D401D-4933-4082-A309-28853762003E}" type="datetime1">
              <a:rPr lang="pl-PL" smtClean="0"/>
              <a:pPr/>
              <a:t>14.09.2022</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FB09CAD-A872-4B49-A718-45C07B57ED0C}" type="slidenum">
              <a:rPr lang="pl-PL" smtClean="0"/>
              <a:pPr/>
              <a:t>‹#›</a:t>
            </a:fld>
            <a:endParaRPr lang="pl-PL" dirty="0"/>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613D5652-5438-4C53-A26A-81674C8E079B}" type="datetime1">
              <a:rPr lang="pl-PL" smtClean="0"/>
              <a:pPr/>
              <a:t>14.09.2022</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10A44A46-1FD8-436B-B034-1E67635EA227}" type="datetime1">
              <a:rPr lang="pl-PL" smtClean="0"/>
              <a:pPr/>
              <a:t>14.09.2022</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1FB09CAD-A872-4B49-A718-45C07B57ED0C}" type="slidenum">
              <a:rPr lang="pl-PL" smtClean="0"/>
              <a:pPr/>
              <a:t>‹#›</a:t>
            </a:fld>
            <a:endParaRPr lang="pl-PL" dirty="0"/>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21212C5-2347-4600-80C4-B3E6BE60C614}" type="datetime1">
              <a:rPr lang="pl-PL" smtClean="0"/>
              <a:pPr/>
              <a:t>14.09.2022</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0DFD9-AE20-4912-9045-6B2F3E6E8496}" type="datetime1">
              <a:rPr lang="pl-PL" smtClean="0"/>
              <a:pPr/>
              <a:t>14.09.2022</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pl-PL"/>
              <a:t>Kliknij, aby edytować styl</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C21E74CF-98AF-40E3-B2FC-EEC0D48EBD79}" type="datetime1">
              <a:rPr lang="pl-PL" smtClean="0"/>
              <a:pPr/>
              <a:t>14.09.2022</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1FB09CAD-A872-4B49-A718-45C07B57ED0C}" type="slidenum">
              <a:rPr lang="pl-PL" smtClean="0"/>
              <a:pPr/>
              <a:t>‹#›</a:t>
            </a:fld>
            <a:endParaRPr lang="pl-PL" dirty="0"/>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pl-PL"/>
              <a:t>Kliknij, aby edytować styl</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a:t>Kliknij ikonę, aby dodać obraz</a:t>
            </a:r>
            <a:endParaRPr lang="en-US" dirty="0"/>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7C1C73E7-4D70-4038-8678-2BEE36E9799B}" type="datetime1">
              <a:rPr lang="pl-PL" smtClean="0"/>
              <a:pPr/>
              <a:t>14.09.2022</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1FB09CAD-A872-4B49-A718-45C07B57ED0C}" type="slidenum">
              <a:rPr lang="pl-PL" smtClean="0"/>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pl-PL"/>
              <a:t>Kliknij, aby edytować styl</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210639C-AFE2-4427-913D-6998CBAA68A0}" type="datetime1">
              <a:rPr lang="pl-PL" smtClean="0"/>
              <a:pPr/>
              <a:t>14.09.2022</a:t>
            </a:fld>
            <a:endParaRPr lang="pl-PL" dirty="0"/>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pl-PL" dirty="0"/>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FB09CAD-A872-4B49-A718-45C07B57ED0C}" type="slidenum">
              <a:rPr lang="pl-PL" smtClean="0"/>
              <a:pPr/>
              <a:t>‹#›</a:t>
            </a:fld>
            <a:endParaRPr lang="pl-PL" dirty="0"/>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intermodalnews.pl/wp-content/uploads/2022/05/TOP10PBaltyk.jp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mailto:info@polandasia.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66800" y="2910332"/>
            <a:ext cx="10058400" cy="901000"/>
          </a:xfrm>
        </p:spPr>
        <p:txBody>
          <a:bodyPr>
            <a:normAutofit fontScale="90000"/>
          </a:bodyPr>
          <a:lstStyle/>
          <a:p>
            <a:pPr algn="ctr"/>
            <a:r>
              <a:rPr lang="pl-PL" sz="3600" dirty="0"/>
              <a:t/>
            </a:r>
            <a:br>
              <a:rPr lang="pl-PL" sz="3600" dirty="0"/>
            </a:br>
            <a:r>
              <a:rPr lang="pl-PL" sz="3600" dirty="0"/>
              <a:t/>
            </a:r>
            <a:br>
              <a:rPr lang="pl-PL" sz="3600" dirty="0"/>
            </a:br>
            <a:r>
              <a:rPr lang="pl-PL" sz="3600" dirty="0"/>
              <a:t/>
            </a:r>
            <a:br>
              <a:rPr lang="pl-PL" sz="3600" dirty="0"/>
            </a:br>
            <a:r>
              <a:rPr lang="pl-PL" sz="3600" dirty="0"/>
              <a:t/>
            </a:r>
            <a:br>
              <a:rPr lang="pl-PL" sz="3600" dirty="0"/>
            </a:br>
            <a:r>
              <a:rPr lang="pl-PL" sz="3600" dirty="0"/>
              <a:t/>
            </a:r>
            <a:br>
              <a:rPr lang="pl-PL" sz="3600" dirty="0"/>
            </a:br>
            <a:r>
              <a:rPr lang="pl-PL" sz="3600" dirty="0"/>
              <a:t/>
            </a:r>
            <a:br>
              <a:rPr lang="pl-PL" sz="3600" dirty="0"/>
            </a:br>
            <a:r>
              <a:rPr lang="pl-PL" sz="3600" dirty="0"/>
              <a:t>Konsekwencje wojny dla europejskiej i światowej gospodarki, handlu i szlaków transportowych </a:t>
            </a:r>
            <a:br>
              <a:rPr lang="pl-PL" sz="3600" dirty="0"/>
            </a:br>
            <a:r>
              <a:rPr lang="pl-PL" sz="3600" dirty="0"/>
              <a:t/>
            </a:r>
            <a:br>
              <a:rPr lang="pl-PL" sz="3600" dirty="0"/>
            </a:br>
            <a:r>
              <a:rPr lang="pl-PL" sz="2400" dirty="0"/>
              <a:t>AGRO &amp; FOOD SECURITY FORUM</a:t>
            </a:r>
            <a:br>
              <a:rPr lang="pl-PL" sz="2400" dirty="0"/>
            </a:br>
            <a:r>
              <a:rPr lang="pl-PL" sz="2400" dirty="0"/>
              <a:t>15 września 2022 r., Warszawa </a:t>
            </a:r>
            <a:r>
              <a:rPr lang="pl-PL" sz="2800" b="1" cap="all" dirty="0"/>
              <a:t/>
            </a:r>
            <a:br>
              <a:rPr lang="pl-PL" sz="2800" b="1" cap="all" dirty="0"/>
            </a:br>
            <a:endParaRPr lang="pl-PL" sz="3100" b="1" dirty="0"/>
          </a:p>
        </p:txBody>
      </p:sp>
      <p:sp>
        <p:nvSpPr>
          <p:cNvPr id="3" name="Podtytuł 2"/>
          <p:cNvSpPr>
            <a:spLocks noGrp="1"/>
          </p:cNvSpPr>
          <p:nvPr>
            <p:ph type="subTitle" idx="1"/>
          </p:nvPr>
        </p:nvSpPr>
        <p:spPr>
          <a:xfrm>
            <a:off x="837785" y="4712196"/>
            <a:ext cx="10215350" cy="1305230"/>
          </a:xfrm>
        </p:spPr>
        <p:txBody>
          <a:bodyPr>
            <a:normAutofit fontScale="92500" lnSpcReduction="20000"/>
          </a:bodyPr>
          <a:lstStyle/>
          <a:p>
            <a:pPr algn="ctr"/>
            <a:r>
              <a:rPr lang="pl-PL" sz="2000" dirty="0">
                <a:latin typeface="+mj-lt"/>
              </a:rPr>
              <a:t>Janusz Piechociński</a:t>
            </a:r>
          </a:p>
          <a:p>
            <a:pPr algn="ctr"/>
            <a:r>
              <a:rPr lang="pl-PL" sz="2000" dirty="0">
                <a:latin typeface="+mj-lt"/>
              </a:rPr>
              <a:t>Prezes</a:t>
            </a:r>
          </a:p>
          <a:p>
            <a:pPr algn="ctr"/>
            <a:r>
              <a:rPr lang="pl-PL" sz="2000" dirty="0">
                <a:latin typeface="+mj-lt"/>
              </a:rPr>
              <a:t>Izba Przemysłowo-Handlowa Polska-Azja</a:t>
            </a:r>
          </a:p>
          <a:p>
            <a:pPr algn="ctr"/>
            <a:r>
              <a:rPr lang="pl-PL" sz="2000" dirty="0">
                <a:latin typeface="+mj-lt"/>
              </a:rPr>
              <a:t>Piechociński Consulting</a:t>
            </a:r>
          </a:p>
          <a:p>
            <a:pPr algn="ctr"/>
            <a:endParaRPr lang="pl-PL" sz="2400" dirty="0">
              <a:latin typeface="+mj-lt"/>
            </a:endParaRPr>
          </a:p>
          <a:p>
            <a:pPr algn="ctr"/>
            <a:endParaRPr lang="pl-PL" sz="2400" dirty="0">
              <a:latin typeface="+mj-lt"/>
            </a:endParaRPr>
          </a:p>
        </p:txBody>
      </p:sp>
      <p:cxnSp>
        <p:nvCxnSpPr>
          <p:cNvPr id="11" name="Łącznik prostoliniowy 10"/>
          <p:cNvCxnSpPr/>
          <p:nvPr/>
        </p:nvCxnSpPr>
        <p:spPr>
          <a:xfrm>
            <a:off x="2035376" y="6017426"/>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cxnSp>
        <p:nvCxnSpPr>
          <p:cNvPr id="7" name="Łącznik prostoliniowy 10"/>
          <p:cNvCxnSpPr/>
          <p:nvPr/>
        </p:nvCxnSpPr>
        <p:spPr>
          <a:xfrm>
            <a:off x="1839719" y="4261830"/>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0906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xmlns="" id="{24F2ED3D-E208-4D27-9ACC-EFDC06B3A7DD}"/>
              </a:ext>
            </a:extLst>
          </p:cNvPr>
          <p:cNvSpPr txBox="1">
            <a:spLocks/>
          </p:cNvSpPr>
          <p:nvPr/>
        </p:nvSpPr>
        <p:spPr>
          <a:xfrm>
            <a:off x="2119327" y="5901266"/>
            <a:ext cx="7922140" cy="77573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2000" dirty="0"/>
              <a:t>Klimat:  Porozumienie Paryskie ?    Europejski Zielony Ład ?</a:t>
            </a:r>
          </a:p>
        </p:txBody>
      </p:sp>
      <p:cxnSp>
        <p:nvCxnSpPr>
          <p:cNvPr id="11" name="Łącznik prostoliniowy 10">
            <a:extLst>
              <a:ext uri="{FF2B5EF4-FFF2-40B4-BE49-F238E27FC236}">
                <a16:creationId xmlns:a16="http://schemas.microsoft.com/office/drawing/2014/main" xmlns="" id="{17C1AFEF-A5E3-4A09-827D-94A913D7178F}"/>
              </a:ext>
            </a:extLst>
          </p:cNvPr>
          <p:cNvCxnSpPr/>
          <p:nvPr/>
        </p:nvCxnSpPr>
        <p:spPr>
          <a:xfrm>
            <a:off x="2115025" y="6128548"/>
            <a:ext cx="7926442"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15362" name="Picture 2" descr="Europejski Zielony Ład"/>
          <p:cNvPicPr>
            <a:picLocks noChangeAspect="1" noChangeArrowheads="1"/>
          </p:cNvPicPr>
          <p:nvPr/>
        </p:nvPicPr>
        <p:blipFill>
          <a:blip r:embed="rId2" cstate="print"/>
          <a:srcRect/>
          <a:stretch>
            <a:fillRect/>
          </a:stretch>
        </p:blipFill>
        <p:spPr bwMode="auto">
          <a:xfrm>
            <a:off x="1575813" y="211745"/>
            <a:ext cx="8939787" cy="5502049"/>
          </a:xfrm>
          <a:prstGeom prst="rect">
            <a:avLst/>
          </a:prstGeom>
          <a:noFill/>
        </p:spPr>
      </p:pic>
      <p:pic>
        <p:nvPicPr>
          <p:cNvPr id="5" name="Symbol zastępczy zawartości 6">
            <a:extLst>
              <a:ext uri="{FF2B5EF4-FFF2-40B4-BE49-F238E27FC236}">
                <a16:creationId xmlns:a16="http://schemas.microsoft.com/office/drawing/2014/main" xmlns="" id="{A6B67E97-433F-895E-2593-0EBAB62F248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
        <p:nvSpPr>
          <p:cNvPr id="6" name="Prostokąt 5"/>
          <p:cNvSpPr/>
          <p:nvPr/>
        </p:nvSpPr>
        <p:spPr>
          <a:xfrm>
            <a:off x="5622152" y="3244334"/>
            <a:ext cx="947695" cy="369332"/>
          </a:xfrm>
          <a:prstGeom prst="rect">
            <a:avLst/>
          </a:prstGeom>
        </p:spPr>
        <p:txBody>
          <a:bodyPr wrap="none">
            <a:spAutoFit/>
          </a:bodyPr>
          <a:lstStyle/>
          <a:p>
            <a:r>
              <a:rPr lang="pl-PL" dirty="0"/>
              <a:t>Klimat: </a:t>
            </a:r>
          </a:p>
        </p:txBody>
      </p:sp>
    </p:spTree>
    <p:extLst>
      <p:ext uri="{BB962C8B-B14F-4D97-AF65-F5344CB8AC3E}">
        <p14:creationId xmlns:p14="http://schemas.microsoft.com/office/powerpoint/2010/main" xmlns="" val="423638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96863" y="5112630"/>
            <a:ext cx="9042400" cy="1600200"/>
          </a:xfrm>
        </p:spPr>
        <p:txBody>
          <a:bodyPr>
            <a:normAutofit/>
          </a:bodyPr>
          <a:lstStyle/>
          <a:p>
            <a:pPr algn="ctr"/>
            <a:r>
              <a:rPr lang="pl-PL" sz="3200" dirty="0"/>
              <a:t>24 lutego najazd Rosji </a:t>
            </a:r>
          </a:p>
        </p:txBody>
      </p:sp>
      <p:sp>
        <p:nvSpPr>
          <p:cNvPr id="3" name="Symbol zastępczy zawartości 2"/>
          <p:cNvSpPr>
            <a:spLocks noGrp="1"/>
          </p:cNvSpPr>
          <p:nvPr>
            <p:ph idx="1"/>
          </p:nvPr>
        </p:nvSpPr>
        <p:spPr>
          <a:xfrm>
            <a:off x="1066800" y="1171375"/>
            <a:ext cx="10058400" cy="3886200"/>
          </a:xfrm>
        </p:spPr>
        <p:txBody>
          <a:bodyPr>
            <a:normAutofit/>
          </a:bodyPr>
          <a:lstStyle/>
          <a:p>
            <a:r>
              <a:rPr lang="pl-PL" dirty="0"/>
              <a:t>Pogłębiać się będzie globalna inflacja, spowodowana dłuższymi przerwami w łańcuchu dostaw i wyższymi cenami energii. Zatrzyma się też rozwój światowego handlu.</a:t>
            </a:r>
          </a:p>
          <a:p>
            <a:pPr algn="just"/>
            <a:r>
              <a:rPr lang="pl-PL" b="1" dirty="0"/>
              <a:t>Obustronne sankcje, szukanie alternatyw dostaw </a:t>
            </a:r>
          </a:p>
          <a:p>
            <a:pPr algn="just"/>
            <a:r>
              <a:rPr lang="pl-PL" dirty="0"/>
              <a:t>Spadki zaufania i popytu spowodują w 2022 r. utratę 480 mld dol. w eksporcie do Rosji i krajów strefy euro</a:t>
            </a:r>
          </a:p>
          <a:p>
            <a:r>
              <a:rPr lang="pl-PL" b="1" dirty="0"/>
              <a:t>Wyższe ceny ropy naftowej przełożyły się na rekordowe ceny frachtów</a:t>
            </a:r>
          </a:p>
          <a:p>
            <a:r>
              <a:rPr lang="pl-PL" dirty="0"/>
              <a:t>Nowe ogniska zakażeń Covid-19 w Chinach i polityka „zero </a:t>
            </a:r>
            <a:r>
              <a:rPr lang="pl-PL" dirty="0" err="1"/>
              <a:t>Covid</a:t>
            </a:r>
            <a:r>
              <a:rPr lang="pl-PL" dirty="0"/>
              <a:t>” spowodują dodatkowo przedłużenie łańcuchu dostaw.</a:t>
            </a:r>
          </a:p>
        </p:txBody>
      </p:sp>
      <p:pic>
        <p:nvPicPr>
          <p:cNvPr id="4" name="Symbol zastępczy zawartości 6">
            <a:extLst>
              <a:ext uri="{FF2B5EF4-FFF2-40B4-BE49-F238E27FC236}">
                <a16:creationId xmlns:a16="http://schemas.microsoft.com/office/drawing/2014/main" xmlns="" id="{2FA2EF9A-83B2-C5A4-DD45-BD82DAD6D20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06FD395F-E558-E5BA-56F7-737674D2ADDB}"/>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36968" y="5097786"/>
            <a:ext cx="9042400" cy="1600200"/>
          </a:xfrm>
        </p:spPr>
        <p:txBody>
          <a:bodyPr>
            <a:normAutofit/>
          </a:bodyPr>
          <a:lstStyle/>
          <a:p>
            <a:pPr algn="ctr"/>
            <a:r>
              <a:rPr lang="pl-PL" sz="3200" dirty="0"/>
              <a:t>Inflacja w G20</a:t>
            </a:r>
          </a:p>
        </p:txBody>
      </p:sp>
      <p:pic>
        <p:nvPicPr>
          <p:cNvPr id="4" name="Symbol zastępczy zawartości 6">
            <a:extLst>
              <a:ext uri="{FF2B5EF4-FFF2-40B4-BE49-F238E27FC236}">
                <a16:creationId xmlns:a16="http://schemas.microsoft.com/office/drawing/2014/main" xmlns="" id="{B52A67F9-56F5-8C66-392E-3B5A682980D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45037C4E-550E-66AD-A1E8-CC562610C82A}"/>
              </a:ext>
            </a:extLst>
          </p:cNvPr>
          <p:cNvCxnSpPr/>
          <p:nvPr/>
        </p:nvCxnSpPr>
        <p:spPr>
          <a:xfrm>
            <a:off x="2534865" y="5897886"/>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8" name="Symbol zastępczy zawartości 4" descr="https://chiny24.com/wp-content/uploads/2022/09/cn-30_1_a.jpg">
            <a:extLst>
              <a:ext uri="{FF2B5EF4-FFF2-40B4-BE49-F238E27FC236}">
                <a16:creationId xmlns:a16="http://schemas.microsoft.com/office/drawing/2014/main" xmlns="" id="{A4290E62-44F3-EC13-E86A-DC1CA0CFF366}"/>
              </a:ext>
            </a:extLst>
          </p:cNvPr>
          <p:cNvPicPr>
            <a:picLocks noGrp="1"/>
          </p:cNvPicPr>
          <p:nvPr>
            <p:ph idx="1"/>
          </p:nvPr>
        </p:nvPicPr>
        <p:blipFill>
          <a:blip r:embed="rId3" cstate="print"/>
          <a:srcRect/>
          <a:stretch>
            <a:fillRect/>
          </a:stretch>
        </p:blipFill>
        <p:spPr bwMode="auto">
          <a:xfrm>
            <a:off x="2582966" y="960113"/>
            <a:ext cx="7194529" cy="436002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6">
            <a:extLst>
              <a:ext uri="{FF2B5EF4-FFF2-40B4-BE49-F238E27FC236}">
                <a16:creationId xmlns:a16="http://schemas.microsoft.com/office/drawing/2014/main" xmlns="" id="{E7189D76-CD8D-504D-E1FB-69A48075313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pic>
        <p:nvPicPr>
          <p:cNvPr id="4" name="Obraz 3" descr="C:\Users\IZBA\Desktop\Zdjecia merytoryczne\FD-074-XwAAFAL6.png">
            <a:extLst>
              <a:ext uri="{FF2B5EF4-FFF2-40B4-BE49-F238E27FC236}">
                <a16:creationId xmlns:a16="http://schemas.microsoft.com/office/drawing/2014/main" xmlns="" id="{1CAD56B9-4DD5-863A-7333-AFBF50DC7615}"/>
              </a:ext>
            </a:extLst>
          </p:cNvPr>
          <p:cNvPicPr/>
          <p:nvPr/>
        </p:nvPicPr>
        <p:blipFill>
          <a:blip r:embed="rId3" cstate="print"/>
          <a:srcRect/>
          <a:stretch>
            <a:fillRect/>
          </a:stretch>
        </p:blipFill>
        <p:spPr bwMode="auto">
          <a:xfrm>
            <a:off x="3714791" y="300155"/>
            <a:ext cx="4762418" cy="64126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36968" y="5097786"/>
            <a:ext cx="9042400" cy="1600200"/>
          </a:xfrm>
        </p:spPr>
        <p:txBody>
          <a:bodyPr>
            <a:normAutofit/>
          </a:bodyPr>
          <a:lstStyle/>
          <a:p>
            <a:pPr algn="ctr"/>
            <a:r>
              <a:rPr lang="pl-PL" sz="3200" dirty="0"/>
              <a:t>Konsekwencje</a:t>
            </a:r>
          </a:p>
        </p:txBody>
      </p:sp>
      <p:sp>
        <p:nvSpPr>
          <p:cNvPr id="3" name="Symbol zastępczy zawartości 2"/>
          <p:cNvSpPr>
            <a:spLocks noGrp="1"/>
          </p:cNvSpPr>
          <p:nvPr>
            <p:ph idx="1"/>
          </p:nvPr>
        </p:nvSpPr>
        <p:spPr>
          <a:xfrm>
            <a:off x="1066800" y="1151270"/>
            <a:ext cx="10058400" cy="3886200"/>
          </a:xfrm>
        </p:spPr>
        <p:txBody>
          <a:bodyPr>
            <a:normAutofit/>
          </a:bodyPr>
          <a:lstStyle/>
          <a:p>
            <a:pPr algn="just"/>
            <a:r>
              <a:rPr lang="pl-PL" sz="2000" dirty="0"/>
              <a:t>Wojna drastycznie zachwiała nastrojami światowych przedsiębiorstw. Jeszcze w 2021 roku większość firm przewidywała, że kolejny rok przyniesie odbicie od kryzysu po pandemii. 94% badanych spodziewało się wzrostu eksportu, większość z nich planowała rozszerzenie działalności na nowe rynki – głównie chińskie i amerykańskie. </a:t>
            </a:r>
          </a:p>
          <a:p>
            <a:pPr algn="just"/>
            <a:r>
              <a:rPr lang="pl-PL" sz="2000" b="1" dirty="0"/>
              <a:t>Wśród europejskich korporacji panuje dziś niepokój o wzrost cen energii. Najbardziej nerwowe nastroje panują w przedsiębiorstwach z krajów najbardziej zależnych od importu gazu z Rosji – Włoch (66%), Wielkiej Brytanii (62%) i Niemiec (52%). </a:t>
            </a:r>
          </a:p>
          <a:p>
            <a:pPr algn="just"/>
            <a:r>
              <a:rPr lang="pl-PL" sz="2000" dirty="0"/>
              <a:t>Po inwazji na Ukrainę 44 proc. europejskich eksporterów twierdzi, że będzie dążyć do zwiększenia inwestycji w rozwój międzynarodowy w porównaniu z wcześniejszymi planami, prawdopodobnie w celu dywersyfikacji rynków, a nie wycofania się lub zmniejszenia ambicji eksportowych w następstwie wojny. </a:t>
            </a:r>
          </a:p>
        </p:txBody>
      </p:sp>
      <p:pic>
        <p:nvPicPr>
          <p:cNvPr id="4" name="Symbol zastępczy zawartości 6">
            <a:extLst>
              <a:ext uri="{FF2B5EF4-FFF2-40B4-BE49-F238E27FC236}">
                <a16:creationId xmlns:a16="http://schemas.microsoft.com/office/drawing/2014/main" xmlns="" id="{B52A67F9-56F5-8C66-392E-3B5A682980D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45037C4E-550E-66AD-A1E8-CC562610C82A}"/>
              </a:ext>
            </a:extLst>
          </p:cNvPr>
          <p:cNvCxnSpPr/>
          <p:nvPr/>
        </p:nvCxnSpPr>
        <p:spPr>
          <a:xfrm>
            <a:off x="2534865" y="5897886"/>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4800" y="5121536"/>
            <a:ext cx="9042400" cy="1600200"/>
          </a:xfrm>
        </p:spPr>
        <p:txBody>
          <a:bodyPr>
            <a:normAutofit/>
          </a:bodyPr>
          <a:lstStyle/>
          <a:p>
            <a:pPr algn="ctr"/>
            <a:r>
              <a:rPr lang="pl-PL" sz="3200" dirty="0"/>
              <a:t>Import paliw kopalnych z Rosji</a:t>
            </a:r>
          </a:p>
        </p:txBody>
      </p:sp>
      <p:pic>
        <p:nvPicPr>
          <p:cNvPr id="4" name="Symbol zastępczy zawartości 6">
            <a:extLst>
              <a:ext uri="{FF2B5EF4-FFF2-40B4-BE49-F238E27FC236}">
                <a16:creationId xmlns:a16="http://schemas.microsoft.com/office/drawing/2014/main" xmlns="" id="{19DB4FC6-1E1B-FDB2-8F5C-A637627C24F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57486DF6-ED03-BC33-69C4-437AD7404629}"/>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8" name="Obraz 7" descr="C:\Users\IZBA\Desktop\Zdjecia merytoryczne\1655178057341.jpg">
            <a:extLst>
              <a:ext uri="{FF2B5EF4-FFF2-40B4-BE49-F238E27FC236}">
                <a16:creationId xmlns:a16="http://schemas.microsoft.com/office/drawing/2014/main" xmlns="" id="{F97AB5C8-8F74-7056-6FB3-B01B156B10A9}"/>
              </a:ext>
            </a:extLst>
          </p:cNvPr>
          <p:cNvPicPr/>
          <p:nvPr/>
        </p:nvPicPr>
        <p:blipFill>
          <a:blip r:embed="rId3" cstate="print"/>
          <a:srcRect/>
          <a:stretch>
            <a:fillRect/>
          </a:stretch>
        </p:blipFill>
        <p:spPr bwMode="auto">
          <a:xfrm>
            <a:off x="2695699" y="593768"/>
            <a:ext cx="6828312" cy="502325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211236" y="72980"/>
            <a:ext cx="5944639" cy="6712040"/>
          </a:xfrm>
          <a:prstGeom prst="rect">
            <a:avLst/>
          </a:prstGeom>
          <a:noFill/>
          <a:ln w="9525">
            <a:noFill/>
            <a:miter lim="800000"/>
            <a:headEnd/>
            <a:tailEnd/>
          </a:ln>
        </p:spPr>
      </p:pic>
      <p:pic>
        <p:nvPicPr>
          <p:cNvPr id="5" name="Symbol zastępczy zawartości 6">
            <a:extLst>
              <a:ext uri="{FF2B5EF4-FFF2-40B4-BE49-F238E27FC236}">
                <a16:creationId xmlns:a16="http://schemas.microsoft.com/office/drawing/2014/main" xmlns="" id="{AEF9D3F0-1AC0-951A-5B7C-BFF36FABE73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4800" y="5121536"/>
            <a:ext cx="9042400" cy="1600200"/>
          </a:xfrm>
        </p:spPr>
        <p:txBody>
          <a:bodyPr>
            <a:normAutofit/>
          </a:bodyPr>
          <a:lstStyle/>
          <a:p>
            <a:pPr algn="ctr"/>
            <a:r>
              <a:rPr lang="pl-PL" sz="3200" dirty="0"/>
              <a:t>Konsekwencje </a:t>
            </a:r>
          </a:p>
        </p:txBody>
      </p:sp>
      <p:sp>
        <p:nvSpPr>
          <p:cNvPr id="3" name="Symbol zastępczy zawartości 2"/>
          <p:cNvSpPr>
            <a:spLocks noGrp="1"/>
          </p:cNvSpPr>
          <p:nvPr>
            <p:ph idx="1"/>
          </p:nvPr>
        </p:nvSpPr>
        <p:spPr>
          <a:xfrm>
            <a:off x="980374" y="570016"/>
            <a:ext cx="10336810" cy="4487559"/>
          </a:xfrm>
        </p:spPr>
        <p:txBody>
          <a:bodyPr>
            <a:normAutofit fontScale="70000" lnSpcReduction="20000"/>
          </a:bodyPr>
          <a:lstStyle/>
          <a:p>
            <a:pPr algn="just"/>
            <a:r>
              <a:rPr lang="pl-PL" dirty="0"/>
              <a:t>Rosja i Ukraina generują odpowiednio tylko 1,9 proc. i 0,3 proc. światowej wartości eksportu towarów, ale kraje te są największymi na świecie eksporterami poszczególnych grup towarów.</a:t>
            </a:r>
          </a:p>
          <a:p>
            <a:pPr algn="just"/>
            <a:endParaRPr lang="pl-PL" dirty="0"/>
          </a:p>
          <a:p>
            <a:pPr algn="just"/>
            <a:r>
              <a:rPr lang="pl-PL" b="1" dirty="0"/>
              <a:t>Łącznie odpowiadają oto za 59 proc. światowego eksportu oleju słonecznikowego, 36 proc. światowego eksportu żelaza i stali niestopowej oraz 26 proc. światowego eksportu pszenicy.</a:t>
            </a:r>
          </a:p>
          <a:p>
            <a:pPr algn="just"/>
            <a:endParaRPr lang="pl-PL" dirty="0"/>
          </a:p>
          <a:p>
            <a:pPr algn="just"/>
            <a:r>
              <a:rPr lang="pl-PL" dirty="0"/>
              <a:t>Kilka krajów jest silnie uzależnionych od eksportu z Rosji i Ukrainy. 25 krajów ma wysoką zależność (to znaczy, że import z Rosji i Ukrainy stanowi ponad 50 proc. importu w danej grupie towarowej) od importu pszenicy, 24 kraje - od importu węgla, 16 - od importu gazu i 10 od importu ropy naftowej. </a:t>
            </a:r>
          </a:p>
          <a:p>
            <a:pPr algn="just">
              <a:buNone/>
            </a:pPr>
            <a:r>
              <a:rPr lang="pl-PL" dirty="0"/>
              <a:t> </a:t>
            </a:r>
          </a:p>
          <a:p>
            <a:pPr algn="just"/>
            <a:r>
              <a:rPr lang="pl-PL" b="1" dirty="0"/>
              <a:t>Co najmniej 374 tys. firm na całym świecie polega na rosyjskich dostawcach. Podobnie co najmniej 241 tys. firm polega na dostawach z Ukrainy. </a:t>
            </a:r>
          </a:p>
          <a:p>
            <a:pPr algn="just"/>
            <a:endParaRPr lang="pl-PL" dirty="0"/>
          </a:p>
          <a:p>
            <a:pPr algn="just"/>
            <a:r>
              <a:rPr lang="pl-PL" dirty="0"/>
              <a:t>9 kwietnia br. Unia Europejska wprowadza zakaz transportu drogowego i morskiego wobec Rosji i zakaz transportu drogowego wobec Białorusi. W odpowiedzi Rosja zrobi to od października.</a:t>
            </a:r>
          </a:p>
          <a:p>
            <a:pPr algn="just" fontAlgn="base"/>
            <a:endParaRPr lang="pl-PL" dirty="0"/>
          </a:p>
          <a:p>
            <a:pPr algn="just"/>
            <a:r>
              <a:rPr lang="pl-PL" b="1" dirty="0"/>
              <a:t>W Polsce funkcjonowało w 2020 r. ok. 16,5 tys. firm, w których co najmniej jeden współwłaściciel był Ukraińcem, a na Ukrainie działało ok. 1,2 tys. polskich podmiotów gospodarczych. </a:t>
            </a:r>
          </a:p>
          <a:p>
            <a:pPr algn="just"/>
            <a:endParaRPr lang="pl-PL" dirty="0"/>
          </a:p>
        </p:txBody>
      </p:sp>
      <p:pic>
        <p:nvPicPr>
          <p:cNvPr id="4" name="Symbol zastępczy zawartości 6">
            <a:extLst>
              <a:ext uri="{FF2B5EF4-FFF2-40B4-BE49-F238E27FC236}">
                <a16:creationId xmlns:a16="http://schemas.microsoft.com/office/drawing/2014/main" xmlns="" id="{19DB4FC6-1E1B-FDB2-8F5C-A637627C24F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57486DF6-ED03-BC33-69C4-437AD7404629}"/>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32111" y="628370"/>
            <a:ext cx="6887051" cy="5601260"/>
          </a:xfrm>
          <a:prstGeom prst="rect">
            <a:avLst/>
          </a:prstGeom>
          <a:noFill/>
          <a:ln w="9525">
            <a:noFill/>
            <a:miter lim="800000"/>
            <a:headEnd/>
            <a:tailEnd/>
          </a:ln>
        </p:spPr>
      </p:pic>
      <p:pic>
        <p:nvPicPr>
          <p:cNvPr id="3" name="Symbol zastępczy zawartości 6">
            <a:extLst>
              <a:ext uri="{FF2B5EF4-FFF2-40B4-BE49-F238E27FC236}">
                <a16:creationId xmlns:a16="http://schemas.microsoft.com/office/drawing/2014/main" xmlns="" id="{E7189D76-CD8D-504D-E1FB-69A48075313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96863" y="5112630"/>
            <a:ext cx="9042400" cy="1600200"/>
          </a:xfrm>
        </p:spPr>
        <p:txBody>
          <a:bodyPr>
            <a:normAutofit/>
          </a:bodyPr>
          <a:lstStyle/>
          <a:p>
            <a:pPr algn="ctr"/>
            <a:r>
              <a:rPr lang="pl-PL" sz="3200" dirty="0"/>
              <a:t>Polska-Ukraina</a:t>
            </a:r>
          </a:p>
        </p:txBody>
      </p:sp>
      <p:sp>
        <p:nvSpPr>
          <p:cNvPr id="3" name="Symbol zastępczy zawartości 2"/>
          <p:cNvSpPr>
            <a:spLocks noGrp="1"/>
          </p:cNvSpPr>
          <p:nvPr>
            <p:ph idx="1"/>
          </p:nvPr>
        </p:nvSpPr>
        <p:spPr>
          <a:xfrm>
            <a:off x="1066800" y="1077685"/>
            <a:ext cx="10058400" cy="3886200"/>
          </a:xfrm>
        </p:spPr>
        <p:txBody>
          <a:bodyPr>
            <a:normAutofit fontScale="92500" lnSpcReduction="10000"/>
          </a:bodyPr>
          <a:lstStyle/>
          <a:p>
            <a:pPr algn="just" fontAlgn="base"/>
            <a:r>
              <a:rPr lang="pl-PL" dirty="0"/>
              <a:t>W polskim eksporcie: od </a:t>
            </a:r>
            <a:r>
              <a:rPr lang="pl-PL" b="1" dirty="0"/>
              <a:t>spadku</a:t>
            </a:r>
            <a:r>
              <a:rPr lang="pl-PL" dirty="0"/>
              <a:t> na poziomie </a:t>
            </a:r>
            <a:r>
              <a:rPr lang="pl-PL" b="1" dirty="0"/>
              <a:t>-46% w marcu</a:t>
            </a:r>
            <a:r>
              <a:rPr lang="pl-PL" dirty="0"/>
              <a:t>, do wzrostu o </a:t>
            </a:r>
            <a:r>
              <a:rPr lang="pl-PL" b="1" dirty="0"/>
              <a:t>104% </a:t>
            </a:r>
            <a:r>
              <a:rPr lang="pl-PL" dirty="0"/>
              <a:t>w miesiącu </a:t>
            </a:r>
            <a:r>
              <a:rPr lang="pl-PL" b="1" dirty="0"/>
              <a:t>czerwcu.</a:t>
            </a:r>
          </a:p>
          <a:p>
            <a:pPr algn="just" fontAlgn="base"/>
            <a:r>
              <a:rPr lang="pl-PL" dirty="0"/>
              <a:t>W imporcie z Ukrainy: </a:t>
            </a:r>
            <a:r>
              <a:rPr lang="pl-PL" b="1" dirty="0"/>
              <a:t>wzrost</a:t>
            </a:r>
            <a:r>
              <a:rPr lang="pl-PL" dirty="0"/>
              <a:t> importu w marcu o </a:t>
            </a:r>
            <a:r>
              <a:rPr lang="pl-PL" b="1" dirty="0"/>
              <a:t>42%</a:t>
            </a:r>
            <a:r>
              <a:rPr lang="pl-PL" dirty="0"/>
              <a:t>, w kwietniu </a:t>
            </a:r>
            <a:r>
              <a:rPr lang="pl-PL" b="1" dirty="0"/>
              <a:t>wzrost</a:t>
            </a:r>
            <a:r>
              <a:rPr lang="pl-PL" dirty="0"/>
              <a:t> o </a:t>
            </a:r>
            <a:r>
              <a:rPr lang="pl-PL" b="1" dirty="0"/>
              <a:t>80%</a:t>
            </a:r>
            <a:r>
              <a:rPr lang="pl-PL" dirty="0"/>
              <a:t>,w czerwcu </a:t>
            </a:r>
            <a:r>
              <a:rPr lang="pl-PL" b="1" dirty="0"/>
              <a:t>wzrost o 34%.</a:t>
            </a:r>
          </a:p>
          <a:p>
            <a:pPr algn="just" fontAlgn="base"/>
            <a:r>
              <a:rPr lang="pl-PL" dirty="0"/>
              <a:t>Za 6 miesięcy: Polski eksport do UA wyniósł 3765 mln Euro</a:t>
            </a:r>
            <a:r>
              <a:rPr lang="pl-PL" b="1" dirty="0"/>
              <a:t>(+34.5%)</a:t>
            </a:r>
            <a:r>
              <a:rPr lang="pl-PL" dirty="0"/>
              <a:t>w stosunku do analogicznego okresu roku minionego</a:t>
            </a:r>
          </a:p>
          <a:p>
            <a:pPr algn="just" fontAlgn="base"/>
            <a:r>
              <a:rPr lang="pl-PL" dirty="0"/>
              <a:t>Import z UA do RP 2880 mln Euro </a:t>
            </a:r>
            <a:r>
              <a:rPr lang="pl-PL" b="1" dirty="0"/>
              <a:t>(+57%).</a:t>
            </a:r>
          </a:p>
          <a:p>
            <a:pPr algn="just" fontAlgn="base"/>
            <a:r>
              <a:rPr lang="pl-PL" dirty="0"/>
              <a:t>W roku 2021 osiągnęliśmy największe jak dotąd wyniki w wymianie handlowej: </a:t>
            </a:r>
          </a:p>
          <a:p>
            <a:pPr>
              <a:buNone/>
            </a:pPr>
            <a:r>
              <a:rPr lang="pl-PL" dirty="0"/>
              <a:t>Obroty - 12.5 mld USD </a:t>
            </a:r>
            <a:r>
              <a:rPr lang="pl-PL" b="1" dirty="0"/>
              <a:t>(+40%)</a:t>
            </a:r>
          </a:p>
          <a:p>
            <a:pPr>
              <a:buNone/>
            </a:pPr>
            <a:r>
              <a:rPr lang="pl-PL" dirty="0"/>
              <a:t>Polski eksport  - 7,5 mld USD </a:t>
            </a:r>
            <a:r>
              <a:rPr lang="pl-PL" b="1" dirty="0"/>
              <a:t>(+25%)</a:t>
            </a:r>
          </a:p>
          <a:p>
            <a:pPr>
              <a:buNone/>
            </a:pPr>
            <a:r>
              <a:rPr lang="pl-PL" dirty="0"/>
              <a:t>Import z UA - ponad 5 mld USD </a:t>
            </a:r>
            <a:r>
              <a:rPr lang="pl-PL" b="1" dirty="0"/>
              <a:t>(+70%)</a:t>
            </a:r>
          </a:p>
          <a:p>
            <a:pPr algn="just"/>
            <a:endParaRPr lang="pl-PL" dirty="0"/>
          </a:p>
          <a:p>
            <a:endParaRPr lang="pl-PL" dirty="0"/>
          </a:p>
        </p:txBody>
      </p:sp>
      <p:pic>
        <p:nvPicPr>
          <p:cNvPr id="4" name="Symbol zastępczy zawartości 6">
            <a:extLst>
              <a:ext uri="{FF2B5EF4-FFF2-40B4-BE49-F238E27FC236}">
                <a16:creationId xmlns:a16="http://schemas.microsoft.com/office/drawing/2014/main" xmlns="" id="{5DE2E054-053F-AAFF-575E-BAD18382AD7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F2E708D0-1A4F-7902-7407-601F93D20714}"/>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23723" y="5064223"/>
            <a:ext cx="9042400" cy="1600200"/>
          </a:xfrm>
        </p:spPr>
        <p:txBody>
          <a:bodyPr>
            <a:normAutofit/>
          </a:bodyPr>
          <a:lstStyle/>
          <a:p>
            <a:pPr algn="ctr"/>
            <a:r>
              <a:rPr lang="pl-PL" sz="3200" dirty="0"/>
              <a:t>Global GDP 2021</a:t>
            </a:r>
          </a:p>
        </p:txBody>
      </p:sp>
      <p:pic>
        <p:nvPicPr>
          <p:cNvPr id="11266" name="Picture 2"/>
          <p:cNvPicPr>
            <a:picLocks noChangeAspect="1" noChangeArrowheads="1"/>
          </p:cNvPicPr>
          <p:nvPr/>
        </p:nvPicPr>
        <p:blipFill rotWithShape="1">
          <a:blip r:embed="rId2" cstate="print"/>
          <a:srcRect t="24390" b="5894"/>
          <a:stretch/>
        </p:blipFill>
        <p:spPr bwMode="auto">
          <a:xfrm>
            <a:off x="3567641" y="587583"/>
            <a:ext cx="5056717" cy="4817927"/>
          </a:xfrm>
          <a:prstGeom prst="rect">
            <a:avLst/>
          </a:prstGeom>
          <a:noFill/>
          <a:ln w="9525">
            <a:noFill/>
            <a:miter lim="800000"/>
            <a:headEnd/>
            <a:tailEnd/>
          </a:ln>
        </p:spPr>
      </p:pic>
      <p:cxnSp>
        <p:nvCxnSpPr>
          <p:cNvPr id="6" name="Łącznik prostoliniowy 10">
            <a:extLst>
              <a:ext uri="{FF2B5EF4-FFF2-40B4-BE49-F238E27FC236}">
                <a16:creationId xmlns:a16="http://schemas.microsoft.com/office/drawing/2014/main" xmlns="" id="{DE90C933-A774-1544-AAE2-3A4D196DCFD5}"/>
              </a:ext>
            </a:extLst>
          </p:cNvPr>
          <p:cNvCxnSpPr/>
          <p:nvPr/>
        </p:nvCxnSpPr>
        <p:spPr>
          <a:xfrm>
            <a:off x="2534865" y="574679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Symbol zastępczy zawartości 6">
            <a:extLst>
              <a:ext uri="{FF2B5EF4-FFF2-40B4-BE49-F238E27FC236}">
                <a16:creationId xmlns:a16="http://schemas.microsoft.com/office/drawing/2014/main" xmlns="" id="{ED98F3E9-1D66-5424-DDD2-EFDBE6984CC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6">
            <a:extLst>
              <a:ext uri="{FF2B5EF4-FFF2-40B4-BE49-F238E27FC236}">
                <a16:creationId xmlns:a16="http://schemas.microsoft.com/office/drawing/2014/main" xmlns="" id="{3E6F7EAE-8775-2B20-A28C-ABB8BE37D56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pic>
        <p:nvPicPr>
          <p:cNvPr id="4" name="Obraz 3" descr="C:\Users\IZBA\Desktop\1660637228092.jpg">
            <a:extLst>
              <a:ext uri="{FF2B5EF4-FFF2-40B4-BE49-F238E27FC236}">
                <a16:creationId xmlns:a16="http://schemas.microsoft.com/office/drawing/2014/main" xmlns="" id="{79741F23-1B61-C3E1-C2F1-FD2B41415ED1}"/>
              </a:ext>
            </a:extLst>
          </p:cNvPr>
          <p:cNvPicPr/>
          <p:nvPr/>
        </p:nvPicPr>
        <p:blipFill>
          <a:blip r:embed="rId3" cstate="print"/>
          <a:srcRect/>
          <a:stretch>
            <a:fillRect/>
          </a:stretch>
        </p:blipFill>
        <p:spPr bwMode="auto">
          <a:xfrm>
            <a:off x="2337460" y="707561"/>
            <a:ext cx="7517079" cy="517764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6">
            <a:extLst>
              <a:ext uri="{FF2B5EF4-FFF2-40B4-BE49-F238E27FC236}">
                <a16:creationId xmlns:a16="http://schemas.microsoft.com/office/drawing/2014/main" xmlns="" id="{3E6F7EAE-8775-2B20-A28C-ABB8BE37D56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pic>
        <p:nvPicPr>
          <p:cNvPr id="5" name="Obraz 4" descr="C:\Users\IZBA\Desktop\1659969112116.jpg">
            <a:extLst>
              <a:ext uri="{FF2B5EF4-FFF2-40B4-BE49-F238E27FC236}">
                <a16:creationId xmlns:a16="http://schemas.microsoft.com/office/drawing/2014/main" xmlns="" id="{2D3C4CF9-D089-55EB-A74B-85B13A00D4F0}"/>
              </a:ext>
            </a:extLst>
          </p:cNvPr>
          <p:cNvPicPr/>
          <p:nvPr/>
        </p:nvPicPr>
        <p:blipFill>
          <a:blip r:embed="rId3" cstate="print"/>
          <a:srcRect/>
          <a:stretch>
            <a:fillRect/>
          </a:stretch>
        </p:blipFill>
        <p:spPr bwMode="auto">
          <a:xfrm>
            <a:off x="2520241" y="760020"/>
            <a:ext cx="7151518" cy="5114257"/>
          </a:xfrm>
          <a:prstGeom prst="rect">
            <a:avLst/>
          </a:prstGeom>
          <a:noFill/>
          <a:ln w="9525">
            <a:noFill/>
            <a:miter lim="800000"/>
            <a:headEnd/>
            <a:tailEnd/>
          </a:ln>
        </p:spPr>
      </p:pic>
    </p:spTree>
    <p:extLst>
      <p:ext uri="{BB962C8B-B14F-4D97-AF65-F5344CB8AC3E}">
        <p14:creationId xmlns:p14="http://schemas.microsoft.com/office/powerpoint/2010/main" xmlns="" val="6423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96863" y="5112630"/>
            <a:ext cx="9042400" cy="1600200"/>
          </a:xfrm>
        </p:spPr>
        <p:txBody>
          <a:bodyPr>
            <a:normAutofit/>
          </a:bodyPr>
          <a:lstStyle/>
          <a:p>
            <a:pPr algn="ctr"/>
            <a:r>
              <a:rPr lang="pl-PL" sz="3200" dirty="0"/>
              <a:t>Cena transportu podwyższa inflację </a:t>
            </a:r>
          </a:p>
        </p:txBody>
      </p:sp>
      <p:sp>
        <p:nvSpPr>
          <p:cNvPr id="3" name="Symbol zastępczy zawartości 2"/>
          <p:cNvSpPr>
            <a:spLocks noGrp="1"/>
          </p:cNvSpPr>
          <p:nvPr>
            <p:ph idx="1"/>
          </p:nvPr>
        </p:nvSpPr>
        <p:spPr>
          <a:xfrm>
            <a:off x="1066800" y="1077685"/>
            <a:ext cx="10058400" cy="3886200"/>
          </a:xfrm>
        </p:spPr>
        <p:txBody>
          <a:bodyPr>
            <a:normAutofit lnSpcReduction="10000"/>
          </a:bodyPr>
          <a:lstStyle/>
          <a:p>
            <a:pPr algn="just" fontAlgn="base"/>
            <a:r>
              <a:rPr lang="pl-PL" b="1" dirty="0"/>
              <a:t>Koszt wysyłki kontenera na transoceanicznych szlakach handlowych wzrósł w ciągu kolejnych 18 miesięcy po marcu 2020 r. aż siedmiokrotnie. </a:t>
            </a:r>
          </a:p>
          <a:p>
            <a:pPr algn="just" fontAlgn="base"/>
            <a:r>
              <a:rPr lang="pl-PL" dirty="0"/>
              <a:t>Gdy stawki frachtowe podwajają się, inflacja wzrasta o około 0,7 proc.. Co ważne, efekty tej korelacji są trwałe, osiągają szczyt po roku i utrzymują się do 18 miesięcy. Oznacza to, że wzrost kosztów transportu morskiego obserwowany w 2021 r. może w 2022 r. zwiększyć światowa i regionalną inflację o około 1,5 punktu procentowego.</a:t>
            </a:r>
          </a:p>
          <a:p>
            <a:pPr algn="just"/>
            <a:r>
              <a:rPr lang="pl-PL" b="1" dirty="0"/>
              <a:t>Jedna piąta wszystkich kontenerowców na świecie utknęła w portowych kongestiach. Zdecydowana większość z nich w Chinach.</a:t>
            </a:r>
            <a:endParaRPr lang="pl-PL" dirty="0"/>
          </a:p>
          <a:p>
            <a:endParaRPr lang="pl-PL" dirty="0"/>
          </a:p>
        </p:txBody>
      </p:sp>
      <p:pic>
        <p:nvPicPr>
          <p:cNvPr id="4" name="Symbol zastępczy zawartości 6">
            <a:extLst>
              <a:ext uri="{FF2B5EF4-FFF2-40B4-BE49-F238E27FC236}">
                <a16:creationId xmlns:a16="http://schemas.microsoft.com/office/drawing/2014/main" xmlns="" id="{5DE2E054-053F-AAFF-575E-BAD18382AD7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F2E708D0-1A4F-7902-7407-601F93D20714}"/>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92951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4800" y="5085102"/>
            <a:ext cx="9042400" cy="1600200"/>
          </a:xfrm>
        </p:spPr>
        <p:txBody>
          <a:bodyPr>
            <a:normAutofit/>
          </a:bodyPr>
          <a:lstStyle/>
          <a:p>
            <a:pPr algn="ctr"/>
            <a:r>
              <a:rPr lang="pl-PL" sz="3200" dirty="0"/>
              <a:t>Rośnie potencjał </a:t>
            </a:r>
          </a:p>
        </p:txBody>
      </p:sp>
      <p:sp>
        <p:nvSpPr>
          <p:cNvPr id="3" name="Symbol zastępczy zawartości 2"/>
          <p:cNvSpPr>
            <a:spLocks noGrp="1"/>
          </p:cNvSpPr>
          <p:nvPr>
            <p:ph idx="1"/>
          </p:nvPr>
        </p:nvSpPr>
        <p:spPr>
          <a:xfrm>
            <a:off x="617517" y="855030"/>
            <a:ext cx="10664041" cy="4500738"/>
          </a:xfrm>
        </p:spPr>
        <p:txBody>
          <a:bodyPr>
            <a:normAutofit fontScale="85000" lnSpcReduction="20000"/>
          </a:bodyPr>
          <a:lstStyle/>
          <a:p>
            <a:pPr algn="just" fontAlgn="base"/>
            <a:r>
              <a:rPr lang="pl-PL" dirty="0"/>
              <a:t>Już na początku br. dostępnych było na świecie ok. 50,5 mln sztuk </a:t>
            </a:r>
            <a:r>
              <a:rPr lang="pl-PL" dirty="0" err="1"/>
              <a:t>kontenerow</a:t>
            </a:r>
            <a:r>
              <a:rPr lang="pl-PL" dirty="0"/>
              <a:t> , o 8 mln więcej niż przed pandemią.</a:t>
            </a:r>
          </a:p>
          <a:p>
            <a:pPr marL="0" indent="0" algn="just" fontAlgn="base">
              <a:buNone/>
            </a:pPr>
            <a:endParaRPr lang="pl-PL" dirty="0"/>
          </a:p>
          <a:p>
            <a:pPr algn="just" fontAlgn="base"/>
            <a:r>
              <a:rPr lang="pl-PL" b="1" dirty="0"/>
              <a:t>Statki dziesięciu największych linii żeglugi kontenerowej miały na początku kwietnia br. zdolność przewozu 21,53 mln TEU, co stanowiło ok. 84 proc. zdolności transportowej globalnej floty kontenerowców. </a:t>
            </a:r>
          </a:p>
          <a:p>
            <a:pPr marL="0" indent="0" algn="just" fontAlgn="base">
              <a:buNone/>
            </a:pPr>
            <a:endParaRPr lang="pl-PL" dirty="0"/>
          </a:p>
          <a:p>
            <a:pPr algn="just" fontAlgn="base"/>
            <a:r>
              <a:rPr lang="pl-PL" dirty="0"/>
              <a:t>W końcu kwietnia światowa zdolność przewozowa kontenerowców wzrosła o 24,7 proc. </a:t>
            </a:r>
            <a:r>
              <a:rPr lang="pl-PL" dirty="0" err="1"/>
              <a:t>rdr</a:t>
            </a:r>
            <a:r>
              <a:rPr lang="pl-PL" dirty="0"/>
              <a:t>. Obecnie obejmuje 702 kontenerowce o łącznej pojemności 5,75 miliona TEU. Ta nowa moc nie jest rozkładana równomiernie pomiędzy główne trasy. Aż o 28,1 proc. zwiększyła się ona w żegludze wschodnim wybrzeżu Azji, a o 20,5 proc. między Azją a Ameryką Północną, z Azji do Europy znacznie wolniej.</a:t>
            </a:r>
          </a:p>
          <a:p>
            <a:pPr marL="0" indent="0" algn="just" fontAlgn="base">
              <a:buNone/>
            </a:pPr>
            <a:endParaRPr lang="pl-PL" dirty="0"/>
          </a:p>
          <a:p>
            <a:pPr algn="just" fontAlgn="base"/>
            <a:r>
              <a:rPr lang="pl-PL" b="1" dirty="0"/>
              <a:t>Według prognoz, duża fala nowych kontenerowców uderzy w rynek w 2023 r., bowiem w I kwartale br. nadal złożono dużej ilości zamówienia budowy statków. Wskaźnik portfela zamówień wynosi już ok. 25 proc. obecnego stanu operacyjnego światowej floty. </a:t>
            </a:r>
          </a:p>
          <a:p>
            <a:endParaRPr lang="pl-PL" dirty="0"/>
          </a:p>
        </p:txBody>
      </p:sp>
      <p:pic>
        <p:nvPicPr>
          <p:cNvPr id="4" name="Symbol zastępczy zawartości 6">
            <a:extLst>
              <a:ext uri="{FF2B5EF4-FFF2-40B4-BE49-F238E27FC236}">
                <a16:creationId xmlns:a16="http://schemas.microsoft.com/office/drawing/2014/main" xmlns="" id="{19E1D02B-AD8D-9A44-D98C-E48BBA90C05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50E595D6-BF8E-01C8-88EF-0DEAE2C6AB49}"/>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11678" y="5068205"/>
            <a:ext cx="9042400" cy="1600200"/>
          </a:xfrm>
        </p:spPr>
        <p:txBody>
          <a:bodyPr>
            <a:normAutofit/>
          </a:bodyPr>
          <a:lstStyle/>
          <a:p>
            <a:pPr algn="ctr"/>
            <a:r>
              <a:rPr lang="pl-PL" sz="3200" dirty="0"/>
              <a:t>Najwięksi eksporterzy pszenicy na świecie</a:t>
            </a:r>
          </a:p>
        </p:txBody>
      </p:sp>
      <p:pic>
        <p:nvPicPr>
          <p:cNvPr id="4098" name="Picture 2"/>
          <p:cNvPicPr>
            <a:picLocks noChangeAspect="1" noChangeArrowheads="1"/>
          </p:cNvPicPr>
          <p:nvPr/>
        </p:nvPicPr>
        <p:blipFill rotWithShape="1">
          <a:blip r:embed="rId2" cstate="print"/>
          <a:srcRect l="3024" t="11673" r="4476" b="21117"/>
          <a:stretch/>
        </p:blipFill>
        <p:spPr bwMode="auto">
          <a:xfrm>
            <a:off x="1872260" y="391890"/>
            <a:ext cx="8121237" cy="4972788"/>
          </a:xfrm>
          <a:prstGeom prst="rect">
            <a:avLst/>
          </a:prstGeom>
          <a:noFill/>
          <a:ln w="9525">
            <a:noFill/>
            <a:miter lim="800000"/>
            <a:headEnd/>
            <a:tailEnd/>
          </a:ln>
        </p:spPr>
      </p:pic>
      <p:cxnSp>
        <p:nvCxnSpPr>
          <p:cNvPr id="6" name="Łącznik prostoliniowy 10">
            <a:extLst>
              <a:ext uri="{FF2B5EF4-FFF2-40B4-BE49-F238E27FC236}">
                <a16:creationId xmlns:a16="http://schemas.microsoft.com/office/drawing/2014/main" xmlns="" id="{BEC71B00-4E1B-2A58-1656-D39633D83D35}"/>
              </a:ext>
            </a:extLst>
          </p:cNvPr>
          <p:cNvCxnSpPr/>
          <p:nvPr/>
        </p:nvCxnSpPr>
        <p:spPr>
          <a:xfrm>
            <a:off x="1927678" y="5868305"/>
            <a:ext cx="7926442"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Symbol zastępczy zawartości 6">
            <a:extLst>
              <a:ext uri="{FF2B5EF4-FFF2-40B4-BE49-F238E27FC236}">
                <a16:creationId xmlns:a16="http://schemas.microsoft.com/office/drawing/2014/main" xmlns="" id="{3B9C05A4-4612-500D-84CE-D854BC067F8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115128" y="510992"/>
            <a:ext cx="5989478" cy="5809129"/>
          </a:xfrm>
          <a:prstGeom prst="rect">
            <a:avLst/>
          </a:prstGeom>
          <a:noFill/>
          <a:ln w="9525">
            <a:noFill/>
            <a:miter lim="800000"/>
            <a:headEnd/>
            <a:tailEnd/>
          </a:ln>
        </p:spPr>
      </p:pic>
      <p:pic>
        <p:nvPicPr>
          <p:cNvPr id="3" name="Symbol zastępczy zawartości 6">
            <a:extLst>
              <a:ext uri="{FF2B5EF4-FFF2-40B4-BE49-F238E27FC236}">
                <a16:creationId xmlns:a16="http://schemas.microsoft.com/office/drawing/2014/main" xmlns="" id="{3E6F7EAE-8775-2B20-A28C-ABB8BE37D56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48547" y="5085102"/>
            <a:ext cx="9042400" cy="1600200"/>
          </a:xfrm>
        </p:spPr>
        <p:txBody>
          <a:bodyPr>
            <a:normAutofit/>
          </a:bodyPr>
          <a:lstStyle/>
          <a:p>
            <a:pPr algn="ctr"/>
            <a:r>
              <a:rPr lang="pl-PL" sz="3200" dirty="0"/>
              <a:t>Ceny zbóż ze zbiorów z lat 2021 i 2022 z dostawą (stan na 6/09/22 r.)</a:t>
            </a:r>
          </a:p>
        </p:txBody>
      </p:sp>
      <p:sp>
        <p:nvSpPr>
          <p:cNvPr id="3" name="Symbol zastępczy zawartości 2"/>
          <p:cNvSpPr>
            <a:spLocks noGrp="1"/>
          </p:cNvSpPr>
          <p:nvPr>
            <p:ph idx="1"/>
          </p:nvPr>
        </p:nvSpPr>
        <p:spPr>
          <a:xfrm>
            <a:off x="3491345" y="709018"/>
            <a:ext cx="4939146" cy="4376083"/>
          </a:xfrm>
        </p:spPr>
        <p:txBody>
          <a:bodyPr>
            <a:normAutofit/>
          </a:bodyPr>
          <a:lstStyle/>
          <a:p>
            <a:pPr marL="0" indent="0">
              <a:buNone/>
            </a:pPr>
            <a:r>
              <a:rPr lang="pl-PL" sz="1800" dirty="0"/>
              <a:t>• pszenica konsumpcyjna - 1490-1540PLN/t,</a:t>
            </a:r>
            <a:br>
              <a:rPr lang="pl-PL" sz="1800" dirty="0"/>
            </a:br>
            <a:r>
              <a:rPr lang="pl-PL" sz="1800" dirty="0"/>
              <a:t>• pszenica paszowa– 1430-1510PLN/t,</a:t>
            </a:r>
            <a:br>
              <a:rPr lang="pl-PL" sz="1800" dirty="0"/>
            </a:br>
            <a:r>
              <a:rPr lang="pl-PL" sz="1800" dirty="0"/>
              <a:t>• żyto konsumpcyjne– 1150-1300PLN/t,</a:t>
            </a:r>
            <a:br>
              <a:rPr lang="pl-PL" sz="1800" dirty="0"/>
            </a:br>
            <a:r>
              <a:rPr lang="pl-PL" sz="1800" dirty="0"/>
              <a:t>• żyto paszowe– 1150-1250PLN/t,</a:t>
            </a:r>
            <a:br>
              <a:rPr lang="pl-PL" sz="1800" dirty="0"/>
            </a:br>
            <a:r>
              <a:rPr lang="pl-PL" sz="1800" dirty="0"/>
              <a:t>• jęczmień paszowy – 1200-1300PLN/t,</a:t>
            </a:r>
            <a:br>
              <a:rPr lang="pl-PL" sz="1800" dirty="0"/>
            </a:br>
            <a:r>
              <a:rPr lang="pl-PL" sz="1800" dirty="0"/>
              <a:t>• pszenżyto - 1260-1330PLN/t,</a:t>
            </a:r>
            <a:br>
              <a:rPr lang="pl-PL" sz="1800" dirty="0"/>
            </a:br>
            <a:r>
              <a:rPr lang="pl-PL" sz="1800" dirty="0"/>
              <a:t>• owies paszowy - 1080-1160PLN/t,</a:t>
            </a:r>
            <a:br>
              <a:rPr lang="pl-PL" sz="1800" dirty="0"/>
            </a:br>
            <a:r>
              <a:rPr lang="pl-PL" sz="1800" dirty="0"/>
              <a:t>• kukurydza - 1300-1400PLN/t,</a:t>
            </a:r>
            <a:br>
              <a:rPr lang="pl-PL" sz="1800" dirty="0"/>
            </a:br>
            <a:r>
              <a:rPr lang="pl-PL" sz="1800" dirty="0"/>
              <a:t>• kukurydza mokra (30%) - 750-880PLN/t,</a:t>
            </a:r>
            <a:br>
              <a:rPr lang="pl-PL" sz="1800" dirty="0"/>
            </a:br>
            <a:r>
              <a:rPr lang="pl-PL" sz="1800" dirty="0"/>
              <a:t>• rzepak - 2800-2900 PLN/t.</a:t>
            </a:r>
            <a:endParaRPr lang="pl-PL" sz="1700" dirty="0"/>
          </a:p>
          <a:p>
            <a:endParaRPr lang="pl-PL" dirty="0"/>
          </a:p>
        </p:txBody>
      </p:sp>
      <p:pic>
        <p:nvPicPr>
          <p:cNvPr id="7" name="Symbol zastępczy zawartości 6">
            <a:extLst>
              <a:ext uri="{FF2B5EF4-FFF2-40B4-BE49-F238E27FC236}">
                <a16:creationId xmlns:a16="http://schemas.microsoft.com/office/drawing/2014/main" xmlns="" id="{5753E487-1207-E58D-A785-CB16B3B1AFC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8" name="Łącznik prostoliniowy 10">
            <a:extLst>
              <a:ext uri="{FF2B5EF4-FFF2-40B4-BE49-F238E27FC236}">
                <a16:creationId xmlns:a16="http://schemas.microsoft.com/office/drawing/2014/main" xmlns="" id="{16AE4BC5-D055-E1B5-24AE-C91AC020617F}"/>
              </a:ext>
            </a:extLst>
          </p:cNvPr>
          <p:cNvCxnSpPr/>
          <p:nvPr/>
        </p:nvCxnSpPr>
        <p:spPr>
          <a:xfrm>
            <a:off x="2344860" y="5390866"/>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4800" y="5112630"/>
            <a:ext cx="9042400" cy="1600200"/>
          </a:xfrm>
        </p:spPr>
        <p:txBody>
          <a:bodyPr>
            <a:normAutofit/>
          </a:bodyPr>
          <a:lstStyle/>
          <a:p>
            <a:pPr algn="ctr"/>
            <a:r>
              <a:rPr lang="pl-PL" sz="3200" dirty="0"/>
              <a:t>Eksport zbóż</a:t>
            </a:r>
          </a:p>
        </p:txBody>
      </p:sp>
      <p:sp>
        <p:nvSpPr>
          <p:cNvPr id="3" name="Symbol zastępczy zawartości 2"/>
          <p:cNvSpPr>
            <a:spLocks noGrp="1"/>
          </p:cNvSpPr>
          <p:nvPr>
            <p:ph idx="1"/>
          </p:nvPr>
        </p:nvSpPr>
        <p:spPr>
          <a:xfrm>
            <a:off x="629392" y="685799"/>
            <a:ext cx="10445008" cy="5232837"/>
          </a:xfrm>
        </p:spPr>
        <p:txBody>
          <a:bodyPr>
            <a:normAutofit fontScale="85000" lnSpcReduction="10000"/>
          </a:bodyPr>
          <a:lstStyle/>
          <a:p>
            <a:r>
              <a:rPr lang="pl-PL" b="1" dirty="0"/>
              <a:t>W sierpniu br., eksport pszenicy drogą morską wyniósł około 290 tys. ton, a kukurydzy – ponad 110 tys. ton. We wrześniu br. eksport zbóż drogą morską będzie mniejszy. Obecnie, sprzedaż ziarna „pod porty” jest wyraźnie ograniczona. Coraz bardziej agresywne oferty sprzedaży ziarna na eksport przez Rosję i Ukrainę powodują, iż polskiej pszenicy trudno konkurować na rynku światowym.</a:t>
            </a:r>
          </a:p>
          <a:p>
            <a:r>
              <a:rPr lang="pl-PL" dirty="0"/>
              <a:t>Ceny zbóż oferowane przez eksporterów z dostawą do portów kształtowały się następująco (wg stanu na 9 września br.):</a:t>
            </a:r>
            <a:br>
              <a:rPr lang="pl-PL" dirty="0"/>
            </a:br>
            <a:r>
              <a:rPr lang="pl-PL" dirty="0"/>
              <a:t>• pszenica konsumpcyjna (12.5/76/250)– 1530-2640PLN/t (</a:t>
            </a:r>
            <a:r>
              <a:rPr lang="pl-PL" dirty="0" err="1"/>
              <a:t>dostawaSz</a:t>
            </a:r>
            <a:r>
              <a:rPr lang="pl-PL" dirty="0"/>
              <a:t>/G/G, IX-X),</a:t>
            </a:r>
            <a:br>
              <a:rPr lang="pl-PL" dirty="0"/>
            </a:br>
            <a:r>
              <a:rPr lang="pl-PL" dirty="0"/>
              <a:t>• pszenica konsumpcyjna (14.0/77/280)– 1660 PLN/t(</a:t>
            </a:r>
            <a:r>
              <a:rPr lang="pl-PL" dirty="0" err="1"/>
              <a:t>dostawaG</a:t>
            </a:r>
            <a:r>
              <a:rPr lang="pl-PL" dirty="0"/>
              <a:t>/G, IX-X),</a:t>
            </a:r>
            <a:br>
              <a:rPr lang="pl-PL" dirty="0"/>
            </a:br>
            <a:r>
              <a:rPr lang="pl-PL" dirty="0"/>
              <a:t>• pszenżyto – 1360 PLN/t (</a:t>
            </a:r>
            <a:r>
              <a:rPr lang="pl-PL" dirty="0" err="1"/>
              <a:t>dostawaG</a:t>
            </a:r>
            <a:r>
              <a:rPr lang="pl-PL" dirty="0"/>
              <a:t>/G, IX),</a:t>
            </a:r>
            <a:br>
              <a:rPr lang="pl-PL" dirty="0"/>
            </a:br>
            <a:r>
              <a:rPr lang="pl-PL" dirty="0"/>
              <a:t>• żyto konsumpcyjne (72/120)– 1190-1200PLN/t (</a:t>
            </a:r>
            <a:r>
              <a:rPr lang="pl-PL" dirty="0" err="1"/>
              <a:t>dostawaG</a:t>
            </a:r>
            <a:r>
              <a:rPr lang="pl-PL" dirty="0"/>
              <a:t>/G, IX-X),</a:t>
            </a:r>
            <a:br>
              <a:rPr lang="pl-PL" dirty="0"/>
            </a:br>
            <a:r>
              <a:rPr lang="pl-PL" dirty="0"/>
              <a:t>• kukurydza– 1420-1450PLN/t (</a:t>
            </a:r>
            <a:r>
              <a:rPr lang="pl-PL" dirty="0" err="1"/>
              <a:t>dostawaG</a:t>
            </a:r>
            <a:r>
              <a:rPr lang="pl-PL" dirty="0"/>
              <a:t>/G, IX-XI).</a:t>
            </a:r>
          </a:p>
          <a:p>
            <a:r>
              <a:rPr lang="pl-PL" b="1" dirty="0"/>
              <a:t>Eksport zbóż na kołach do Niemiec jest w dalszym ciągu niewielki. Zawierane są natomiast kontrakty na dostawy kukurydzy na rynek niemiecki i słowacki w IV kwartale br.</a:t>
            </a:r>
          </a:p>
          <a:p>
            <a:r>
              <a:rPr lang="pl-PL" dirty="0"/>
              <a:t>Po stronie importu, przywóz zbóż z Ukrainy wyraźnie osłabł, po otwarciu portów czarnomorskich. Z kolei, przywóz ziarna, w tym pszenicy zarówno konsumpcyjnej jak i paszowej z południa Europy także pozostaje mocno ograniczony, m.in. w związku z niekorzystnymi relacjami kursowymi.</a:t>
            </a:r>
          </a:p>
        </p:txBody>
      </p:sp>
      <p:pic>
        <p:nvPicPr>
          <p:cNvPr id="4" name="Symbol zastępczy zawartości 6">
            <a:extLst>
              <a:ext uri="{FF2B5EF4-FFF2-40B4-BE49-F238E27FC236}">
                <a16:creationId xmlns:a16="http://schemas.microsoft.com/office/drawing/2014/main" xmlns="" id="{DE72EDC7-4562-CE31-06D6-F62F422778C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51799E9C-0BF6-6D7B-BB12-CC0FB234A280}"/>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6256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6">
            <a:extLst>
              <a:ext uri="{FF2B5EF4-FFF2-40B4-BE49-F238E27FC236}">
                <a16:creationId xmlns:a16="http://schemas.microsoft.com/office/drawing/2014/main" xmlns="" id="{A48AC532-87D8-F9F6-15CF-409CE778D4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pic>
        <p:nvPicPr>
          <p:cNvPr id="4" name="Obraz 3" descr="C:\Users\IZBA\Desktop\Zdjecia merytoryczne\1651564504994.jpg">
            <a:extLst>
              <a:ext uri="{FF2B5EF4-FFF2-40B4-BE49-F238E27FC236}">
                <a16:creationId xmlns:a16="http://schemas.microsoft.com/office/drawing/2014/main" xmlns="" id="{64962A3C-777C-E78C-FF5F-9AB0FADC6088}"/>
              </a:ext>
            </a:extLst>
          </p:cNvPr>
          <p:cNvPicPr/>
          <p:nvPr/>
        </p:nvPicPr>
        <p:blipFill>
          <a:blip r:embed="rId3" cstate="print"/>
          <a:srcRect/>
          <a:stretch>
            <a:fillRect/>
          </a:stretch>
        </p:blipFill>
        <p:spPr bwMode="auto">
          <a:xfrm>
            <a:off x="3013759" y="548640"/>
            <a:ext cx="5760720" cy="576072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7600" y="5165766"/>
            <a:ext cx="9042400" cy="1600200"/>
          </a:xfrm>
        </p:spPr>
        <p:txBody>
          <a:bodyPr>
            <a:normAutofit/>
          </a:bodyPr>
          <a:lstStyle/>
          <a:p>
            <a:pPr algn="ctr"/>
            <a:r>
              <a:rPr lang="pl-PL" sz="3200" dirty="0"/>
              <a:t>Chiny kwiecień 2022 r.</a:t>
            </a:r>
          </a:p>
        </p:txBody>
      </p:sp>
      <p:pic>
        <p:nvPicPr>
          <p:cNvPr id="5122" name="Picture 2"/>
          <p:cNvPicPr>
            <a:picLocks noChangeAspect="1" noChangeArrowheads="1"/>
          </p:cNvPicPr>
          <p:nvPr/>
        </p:nvPicPr>
        <p:blipFill>
          <a:blip r:embed="rId2" cstate="print"/>
          <a:srcRect/>
          <a:stretch>
            <a:fillRect/>
          </a:stretch>
        </p:blipFill>
        <p:spPr bwMode="auto">
          <a:xfrm>
            <a:off x="1117600" y="192613"/>
            <a:ext cx="4331060" cy="5684531"/>
          </a:xfrm>
          <a:prstGeom prst="rect">
            <a:avLst/>
          </a:prstGeom>
          <a:noFill/>
          <a:ln w="9525">
            <a:noFill/>
            <a:miter lim="800000"/>
            <a:headEnd/>
            <a:tailEnd/>
          </a:ln>
        </p:spPr>
      </p:pic>
      <p:cxnSp>
        <p:nvCxnSpPr>
          <p:cNvPr id="7" name="Łącznik prostoliniowy 10">
            <a:extLst>
              <a:ext uri="{FF2B5EF4-FFF2-40B4-BE49-F238E27FC236}">
                <a16:creationId xmlns:a16="http://schemas.microsoft.com/office/drawing/2014/main" xmlns="" id="{314C919E-AAB6-011B-33DF-032902F45347}"/>
              </a:ext>
            </a:extLst>
          </p:cNvPr>
          <p:cNvCxnSpPr/>
          <p:nvPr/>
        </p:nvCxnSpPr>
        <p:spPr>
          <a:xfrm>
            <a:off x="1668820" y="5938542"/>
            <a:ext cx="7926442"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xmlns="" id="{3E50018D-36E9-6080-A042-831909C655DA}"/>
              </a:ext>
            </a:extLst>
          </p:cNvPr>
          <p:cNvPicPr>
            <a:picLocks noGrp="1" noChangeAspect="1" noChangeArrowheads="1"/>
          </p:cNvPicPr>
          <p:nvPr>
            <p:ph idx="1"/>
          </p:nvPr>
        </p:nvPicPr>
        <p:blipFill>
          <a:blip r:embed="rId3" cstate="print"/>
          <a:srcRect/>
          <a:stretch>
            <a:fillRect/>
          </a:stretch>
        </p:blipFill>
        <p:spPr bwMode="auto">
          <a:xfrm>
            <a:off x="5601821" y="200671"/>
            <a:ext cx="4921672" cy="5684531"/>
          </a:xfrm>
          <a:prstGeom prst="rect">
            <a:avLst/>
          </a:prstGeom>
          <a:noFill/>
          <a:ln w="9525">
            <a:noFill/>
            <a:miter lim="800000"/>
            <a:headEnd/>
            <a:tailEnd/>
          </a:ln>
        </p:spPr>
      </p:pic>
      <p:pic>
        <p:nvPicPr>
          <p:cNvPr id="6" name="Symbol zastępczy zawartości 6">
            <a:extLst>
              <a:ext uri="{FF2B5EF4-FFF2-40B4-BE49-F238E27FC236}">
                <a16:creationId xmlns:a16="http://schemas.microsoft.com/office/drawing/2014/main" xmlns="" id="{F72AB7E9-2037-F0D1-E4E0-592F2F9AA24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extLst>
      <p:ext uri="{BB962C8B-B14F-4D97-AF65-F5344CB8AC3E}">
        <p14:creationId xmlns:p14="http://schemas.microsoft.com/office/powerpoint/2010/main" xmlns="" val="3186714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24000" y="5118538"/>
            <a:ext cx="9042400" cy="1600200"/>
          </a:xfrm>
        </p:spPr>
        <p:txBody>
          <a:bodyPr>
            <a:normAutofit/>
          </a:bodyPr>
          <a:lstStyle/>
          <a:p>
            <a:pPr algn="ctr"/>
            <a:r>
              <a:rPr lang="pl-PL" sz="3200" dirty="0"/>
              <a:t>World </a:t>
            </a:r>
            <a:r>
              <a:rPr lang="pl-PL" sz="3200" dirty="0" err="1"/>
              <a:t>economic</a:t>
            </a:r>
            <a:r>
              <a:rPr lang="pl-PL" sz="3200" dirty="0"/>
              <a:t> </a:t>
            </a:r>
            <a:r>
              <a:rPr lang="pl-PL" sz="3200" dirty="0" err="1"/>
              <a:t>growth</a:t>
            </a:r>
            <a:r>
              <a:rPr lang="pl-PL" sz="3200" dirty="0"/>
              <a:t> 2021-2026</a:t>
            </a:r>
          </a:p>
        </p:txBody>
      </p:sp>
      <p:pic>
        <p:nvPicPr>
          <p:cNvPr id="30722" name="Picture 2"/>
          <p:cNvPicPr>
            <a:picLocks noChangeAspect="1" noChangeArrowheads="1"/>
          </p:cNvPicPr>
          <p:nvPr/>
        </p:nvPicPr>
        <p:blipFill>
          <a:blip r:embed="rId2" cstate="print"/>
          <a:srcRect/>
          <a:stretch>
            <a:fillRect/>
          </a:stretch>
        </p:blipFill>
        <p:spPr bwMode="auto">
          <a:xfrm>
            <a:off x="2247200" y="1368971"/>
            <a:ext cx="7596000" cy="3533331"/>
          </a:xfrm>
          <a:prstGeom prst="rect">
            <a:avLst/>
          </a:prstGeom>
          <a:noFill/>
          <a:ln w="9525">
            <a:noFill/>
            <a:miter lim="800000"/>
            <a:headEnd/>
            <a:tailEnd/>
          </a:ln>
        </p:spPr>
      </p:pic>
      <p:cxnSp>
        <p:nvCxnSpPr>
          <p:cNvPr id="6" name="Łącznik prostoliniowy 10">
            <a:extLst>
              <a:ext uri="{FF2B5EF4-FFF2-40B4-BE49-F238E27FC236}">
                <a16:creationId xmlns:a16="http://schemas.microsoft.com/office/drawing/2014/main" xmlns="" id="{0EF867F8-27ED-E74F-BB3C-3335C7536BE2}"/>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Symbol zastępczy zawartości 6">
            <a:extLst>
              <a:ext uri="{FF2B5EF4-FFF2-40B4-BE49-F238E27FC236}">
                <a16:creationId xmlns:a16="http://schemas.microsoft.com/office/drawing/2014/main" xmlns="" id="{7D6F9781-7FFE-06AF-2AF5-231552E441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97453" y="167775"/>
            <a:ext cx="4230226" cy="6522450"/>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3" cstate="print"/>
          <a:srcRect/>
          <a:stretch>
            <a:fillRect/>
          </a:stretch>
        </p:blipFill>
        <p:spPr bwMode="auto">
          <a:xfrm>
            <a:off x="5703768" y="796300"/>
            <a:ext cx="5565707" cy="5265399"/>
          </a:xfrm>
          <a:prstGeom prst="rect">
            <a:avLst/>
          </a:prstGeom>
          <a:noFill/>
          <a:ln w="9525">
            <a:noFill/>
            <a:miter lim="800000"/>
            <a:headEnd/>
            <a:tailEnd/>
          </a:ln>
        </p:spPr>
      </p:pic>
      <p:pic>
        <p:nvPicPr>
          <p:cNvPr id="6" name="Symbol zastępczy zawartości 6">
            <a:extLst>
              <a:ext uri="{FF2B5EF4-FFF2-40B4-BE49-F238E27FC236}">
                <a16:creationId xmlns:a16="http://schemas.microsoft.com/office/drawing/2014/main" xmlns="" id="{F5014B1B-CE19-BD83-1317-CDCB94847B9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ttps://intermodalnews.pl/wp-content/uploads/2022/04/sojusze-1024x619.jpg"/>
          <p:cNvPicPr/>
          <p:nvPr/>
        </p:nvPicPr>
        <p:blipFill>
          <a:blip r:embed="rId2" cstate="print"/>
          <a:srcRect/>
          <a:stretch>
            <a:fillRect/>
          </a:stretch>
        </p:blipFill>
        <p:spPr bwMode="auto">
          <a:xfrm>
            <a:off x="1595252" y="578582"/>
            <a:ext cx="8899896" cy="5306620"/>
          </a:xfrm>
          <a:prstGeom prst="rect">
            <a:avLst/>
          </a:prstGeom>
          <a:noFill/>
          <a:ln w="9525">
            <a:noFill/>
            <a:miter lim="800000"/>
            <a:headEnd/>
            <a:tailEnd/>
          </a:ln>
        </p:spPr>
      </p:pic>
      <p:pic>
        <p:nvPicPr>
          <p:cNvPr id="5" name="Symbol zastępczy zawartości 6">
            <a:extLst>
              <a:ext uri="{FF2B5EF4-FFF2-40B4-BE49-F238E27FC236}">
                <a16:creationId xmlns:a16="http://schemas.microsoft.com/office/drawing/2014/main" xmlns="" id="{F608F3C0-A680-D433-175D-DA3E1C5CE2E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ttps://intermodalnews.pl/wp-content/uploads/2022/05/TOP10PBaltyk-1024x619.jpg">
            <a:hlinkClick r:id="rId2" tooltip="&quot;&quot;"/>
          </p:cNvPr>
          <p:cNvPicPr/>
          <p:nvPr/>
        </p:nvPicPr>
        <p:blipFill>
          <a:blip r:embed="rId3" cstate="print"/>
          <a:srcRect/>
          <a:stretch>
            <a:fillRect/>
          </a:stretch>
        </p:blipFill>
        <p:spPr bwMode="auto">
          <a:xfrm>
            <a:off x="1355743" y="697675"/>
            <a:ext cx="9167750" cy="5462650"/>
          </a:xfrm>
          <a:prstGeom prst="rect">
            <a:avLst/>
          </a:prstGeom>
          <a:noFill/>
          <a:ln w="9525">
            <a:noFill/>
            <a:miter lim="800000"/>
            <a:headEnd/>
            <a:tailEnd/>
          </a:ln>
        </p:spPr>
      </p:pic>
      <p:pic>
        <p:nvPicPr>
          <p:cNvPr id="5" name="Symbol zastępczy zawartości 6">
            <a:extLst>
              <a:ext uri="{FF2B5EF4-FFF2-40B4-BE49-F238E27FC236}">
                <a16:creationId xmlns:a16="http://schemas.microsoft.com/office/drawing/2014/main" xmlns="" id="{3679057D-E636-ECE1-CD8C-3400DF68F0A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36968" y="5057575"/>
            <a:ext cx="9042400" cy="1600200"/>
          </a:xfrm>
        </p:spPr>
        <p:txBody>
          <a:bodyPr>
            <a:normAutofit/>
          </a:bodyPr>
          <a:lstStyle/>
          <a:p>
            <a:pPr algn="ctr"/>
            <a:r>
              <a:rPr lang="pl-PL" sz="3200" dirty="0"/>
              <a:t>I półrocze 2022 r.  - kontenery w polskich portach </a:t>
            </a:r>
          </a:p>
        </p:txBody>
      </p:sp>
      <p:pic>
        <p:nvPicPr>
          <p:cNvPr id="4" name="Obraz 3" descr="https://intermodalnews.pl/wp-content/uploads/2022/08/Zrzut-ekranu-2022-08-22-o-06.23.53-1024x267.jpg"/>
          <p:cNvPicPr/>
          <p:nvPr/>
        </p:nvPicPr>
        <p:blipFill>
          <a:blip r:embed="rId2" cstate="print"/>
          <a:srcRect/>
          <a:stretch>
            <a:fillRect/>
          </a:stretch>
        </p:blipFill>
        <p:spPr bwMode="auto">
          <a:xfrm>
            <a:off x="2141516" y="1513637"/>
            <a:ext cx="8085093" cy="3183047"/>
          </a:xfrm>
          <a:prstGeom prst="rect">
            <a:avLst/>
          </a:prstGeom>
          <a:noFill/>
          <a:ln w="9525">
            <a:noFill/>
            <a:miter lim="800000"/>
            <a:headEnd/>
            <a:tailEnd/>
          </a:ln>
        </p:spPr>
      </p:pic>
      <p:pic>
        <p:nvPicPr>
          <p:cNvPr id="5" name="Symbol zastępczy zawartości 6">
            <a:extLst>
              <a:ext uri="{FF2B5EF4-FFF2-40B4-BE49-F238E27FC236}">
                <a16:creationId xmlns:a16="http://schemas.microsoft.com/office/drawing/2014/main" xmlns="" id="{A7B2DCA7-F1AC-EAD5-918C-74CDC0E039A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6" name="Łącznik prostoliniowy 10">
            <a:extLst>
              <a:ext uri="{FF2B5EF4-FFF2-40B4-BE49-F238E27FC236}">
                <a16:creationId xmlns:a16="http://schemas.microsoft.com/office/drawing/2014/main" xmlns="" id="{5DBCB074-D402-CFBF-C28F-A62BAD560AFD}"/>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48547" y="5085102"/>
            <a:ext cx="9042400" cy="1600200"/>
          </a:xfrm>
        </p:spPr>
        <p:txBody>
          <a:bodyPr>
            <a:normAutofit/>
          </a:bodyPr>
          <a:lstStyle/>
          <a:p>
            <a:pPr algn="ctr"/>
            <a:r>
              <a:rPr lang="pl-PL" sz="3200" dirty="0"/>
              <a:t>Porty i terminale </a:t>
            </a:r>
          </a:p>
        </p:txBody>
      </p:sp>
      <p:sp>
        <p:nvSpPr>
          <p:cNvPr id="3" name="Symbol zastępczy zawartości 2"/>
          <p:cNvSpPr>
            <a:spLocks noGrp="1"/>
          </p:cNvSpPr>
          <p:nvPr>
            <p:ph idx="1"/>
          </p:nvPr>
        </p:nvSpPr>
        <p:spPr>
          <a:xfrm>
            <a:off x="3761509" y="1504666"/>
            <a:ext cx="4668982" cy="3886200"/>
          </a:xfrm>
        </p:spPr>
        <p:txBody>
          <a:bodyPr>
            <a:normAutofit/>
          </a:bodyPr>
          <a:lstStyle/>
          <a:p>
            <a:pPr marL="0" indent="0" algn="just">
              <a:buNone/>
            </a:pPr>
            <a:r>
              <a:rPr lang="pl-PL" sz="1700" dirty="0"/>
              <a:t>W 2021 r. na rynku w Polsce funkcjonowały 43 terminale intermodalne. Ich łączna powierzchnia składowania wyniosła 228 528 TEU, a deklarowana roczna przepustowość ponad 9,6 mln TEU. Największym terminalem w Polsce był DCT w Gdańsku. Na drugim miejscu uplasował się BCT w Gdyni. Łączna roczna przepustowość obu tych terminali morskich stanowiła blisko 43% wartości całego potencjału wszystkich tego typu obiektów. Są one częścią globalnych łańcuchów dostaw obsługujących największe kontenerowce.</a:t>
            </a:r>
          </a:p>
          <a:p>
            <a:endParaRPr lang="pl-PL" sz="1700" dirty="0"/>
          </a:p>
          <a:p>
            <a:endParaRPr lang="pl-PL" dirty="0"/>
          </a:p>
        </p:txBody>
      </p:sp>
      <p:pic>
        <p:nvPicPr>
          <p:cNvPr id="5" name="Obraz 4" descr="pociągów intermodalnych"/>
          <p:cNvPicPr/>
          <p:nvPr/>
        </p:nvPicPr>
        <p:blipFill>
          <a:blip r:embed="rId2" cstate="print"/>
          <a:srcRect/>
          <a:stretch>
            <a:fillRect/>
          </a:stretch>
        </p:blipFill>
        <p:spPr bwMode="auto">
          <a:xfrm>
            <a:off x="8518920" y="1738755"/>
            <a:ext cx="3659828" cy="3124339"/>
          </a:xfrm>
          <a:prstGeom prst="rect">
            <a:avLst/>
          </a:prstGeom>
          <a:noFill/>
          <a:ln w="9525">
            <a:noFill/>
            <a:miter lim="800000"/>
            <a:headEnd/>
            <a:tailEnd/>
          </a:ln>
        </p:spPr>
      </p:pic>
      <p:pic>
        <p:nvPicPr>
          <p:cNvPr id="6" name="Obraz 5" descr="https://intermodalnews.pl/wp-content/uploads/2022/08/1-73915_g-1024x966.png"/>
          <p:cNvPicPr/>
          <p:nvPr/>
        </p:nvPicPr>
        <p:blipFill>
          <a:blip r:embed="rId3" cstate="print"/>
          <a:srcRect/>
          <a:stretch>
            <a:fillRect/>
          </a:stretch>
        </p:blipFill>
        <p:spPr bwMode="auto">
          <a:xfrm>
            <a:off x="0" y="1738755"/>
            <a:ext cx="3659828" cy="3124339"/>
          </a:xfrm>
          <a:prstGeom prst="rect">
            <a:avLst/>
          </a:prstGeom>
          <a:noFill/>
          <a:ln w="9525">
            <a:noFill/>
            <a:miter lim="800000"/>
            <a:headEnd/>
            <a:tailEnd/>
          </a:ln>
        </p:spPr>
      </p:pic>
      <p:pic>
        <p:nvPicPr>
          <p:cNvPr id="7" name="Symbol zastępczy zawartości 6">
            <a:extLst>
              <a:ext uri="{FF2B5EF4-FFF2-40B4-BE49-F238E27FC236}">
                <a16:creationId xmlns:a16="http://schemas.microsoft.com/office/drawing/2014/main" xmlns="" id="{5753E487-1207-E58D-A785-CB16B3B1AFC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8" name="Łącznik prostoliniowy 10">
            <a:extLst>
              <a:ext uri="{FF2B5EF4-FFF2-40B4-BE49-F238E27FC236}">
                <a16:creationId xmlns:a16="http://schemas.microsoft.com/office/drawing/2014/main" xmlns="" id="{16AE4BC5-D055-E1B5-24AE-C91AC020617F}"/>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8194" name="Picture 2"/>
          <p:cNvPicPr>
            <a:picLocks noChangeAspect="1" noChangeArrowheads="1"/>
          </p:cNvPicPr>
          <p:nvPr/>
        </p:nvPicPr>
        <p:blipFill>
          <a:blip r:embed="rId2" cstate="print"/>
          <a:srcRect/>
          <a:stretch>
            <a:fillRect/>
          </a:stretch>
        </p:blipFill>
        <p:spPr bwMode="auto">
          <a:xfrm>
            <a:off x="-114300" y="1"/>
            <a:ext cx="123063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09266" y="145170"/>
            <a:ext cx="9573467" cy="2170386"/>
          </a:xfrm>
        </p:spPr>
        <p:txBody>
          <a:bodyPr>
            <a:normAutofit/>
          </a:bodyPr>
          <a:lstStyle/>
          <a:p>
            <a:pPr lvl="0" algn="just"/>
            <a:r>
              <a:rPr lang="pl-PL" sz="1600" dirty="0">
                <a:latin typeface="+mn-lt"/>
              </a:rPr>
              <a:t>Od stycznia do końca czerwca 2022 odprawiono z Chin do Europy 7473 pociągi z towarami w 720 tys. TEU Oznacza to - odpowiednio - wzrost o 2 oraz 2,6 proc. - w porównaniu z tym samym okresem 2021 r., czyli znacznie wolniejszy niż w poprzednich.  latach.  W I półroczu br. na przejściu granicznym Brześć-Terespol odprawiono 4226 pociągów towarowych -. W 2021 r. było ich 4620 w tym samym okresie: wystąpił spadek ich liczby o 8,5 proc. </a:t>
            </a:r>
            <a:endParaRPr lang="pl-PL" dirty="0"/>
          </a:p>
        </p:txBody>
      </p:sp>
      <p:pic>
        <p:nvPicPr>
          <p:cNvPr id="11266" name="Picture 2"/>
          <p:cNvPicPr>
            <a:picLocks noChangeAspect="1" noChangeArrowheads="1"/>
          </p:cNvPicPr>
          <p:nvPr/>
        </p:nvPicPr>
        <p:blipFill>
          <a:blip r:embed="rId2" cstate="print"/>
          <a:srcRect/>
          <a:stretch>
            <a:fillRect/>
          </a:stretch>
        </p:blipFill>
        <p:spPr bwMode="auto">
          <a:xfrm>
            <a:off x="1934737" y="2546562"/>
            <a:ext cx="7969074" cy="3902775"/>
          </a:xfrm>
          <a:prstGeom prst="rect">
            <a:avLst/>
          </a:prstGeom>
          <a:noFill/>
          <a:ln w="9525">
            <a:noFill/>
            <a:miter lim="800000"/>
            <a:headEnd/>
            <a:tailEnd/>
          </a:ln>
        </p:spPr>
      </p:pic>
      <p:pic>
        <p:nvPicPr>
          <p:cNvPr id="5" name="Symbol zastępczy zawartości 6">
            <a:extLst>
              <a:ext uri="{FF2B5EF4-FFF2-40B4-BE49-F238E27FC236}">
                <a16:creationId xmlns:a16="http://schemas.microsoft.com/office/drawing/2014/main" xmlns="" id="{8C51032A-C816-E0EA-AA0E-C7CF82B653D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sp>
        <p:nvSpPr>
          <p:cNvPr id="4" name="Symbol zastępczy numeru slajdu 3"/>
          <p:cNvSpPr>
            <a:spLocks noGrp="1"/>
          </p:cNvSpPr>
          <p:nvPr>
            <p:ph type="sldNum" sz="quarter" idx="12"/>
          </p:nvPr>
        </p:nvSpPr>
        <p:spPr/>
        <p:txBody>
          <a:bodyPr/>
          <a:lstStyle/>
          <a:p>
            <a:fld id="{1FB09CAD-A872-4B49-A718-45C07B57ED0C}" type="slidenum">
              <a:rPr lang="pl-PL" smtClean="0"/>
              <a:pPr/>
              <a:t>37</a:t>
            </a:fld>
            <a:endParaRPr lang="pl-PL" dirty="0"/>
          </a:p>
        </p:txBody>
      </p:sp>
      <p:pic>
        <p:nvPicPr>
          <p:cNvPr id="12290" name="Picture 2"/>
          <p:cNvPicPr>
            <a:picLocks noChangeAspect="1" noChangeArrowheads="1"/>
          </p:cNvPicPr>
          <p:nvPr/>
        </p:nvPicPr>
        <p:blipFill>
          <a:blip r:embed="rId2" cstate="print"/>
          <a:srcRect/>
          <a:stretch>
            <a:fillRect/>
          </a:stretch>
        </p:blipFill>
        <p:spPr bwMode="auto">
          <a:xfrm>
            <a:off x="204788" y="109538"/>
            <a:ext cx="11782425" cy="66389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92172" y="709054"/>
            <a:ext cx="9042400" cy="1600200"/>
          </a:xfrm>
        </p:spPr>
        <p:txBody>
          <a:bodyPr>
            <a:noAutofit/>
          </a:bodyPr>
          <a:lstStyle/>
          <a:p>
            <a:pPr marL="285750" indent="-285750" algn="just">
              <a:buFont typeface="Arial" panose="020B0604020202020204" pitchFamily="34" charset="0"/>
              <a:buChar char="•"/>
            </a:pPr>
            <a:r>
              <a:rPr lang="pl-PL" sz="1800" dirty="0">
                <a:latin typeface="+mn-lt"/>
              </a:rPr>
              <a:t>Pomimo bardzo wysokiego i rosnącego zapotrzebowania europejskiego przemysłu, wyniki przewozów intermodalnych w drugim kwartale 2022 r. spadły o 0,46% — poinformowała Międzynarodowa Unia Kombinowanych Przewozów Drogowo — Kolejowych (UIRR). Na spadek ten wpływ miały zakłócenia w globalnych łańcuchach dostaw oraz strukturalne problemy transportu w Europie.</a:t>
            </a:r>
            <a:r>
              <a:rPr lang="pl-PL" sz="2000" dirty="0">
                <a:latin typeface="+mn-lt"/>
              </a:rPr>
              <a:t/>
            </a:r>
            <a:br>
              <a:rPr lang="pl-PL" sz="2000" dirty="0">
                <a:latin typeface="+mn-lt"/>
              </a:rPr>
            </a:br>
            <a:endParaRPr lang="pl-PL" sz="2000" dirty="0">
              <a:latin typeface="+mn-lt"/>
            </a:endParaRPr>
          </a:p>
        </p:txBody>
      </p:sp>
      <p:sp>
        <p:nvSpPr>
          <p:cNvPr id="4" name="Prostokąt 3"/>
          <p:cNvSpPr/>
          <p:nvPr/>
        </p:nvSpPr>
        <p:spPr>
          <a:xfrm>
            <a:off x="1336633" y="2309254"/>
            <a:ext cx="9042399" cy="4247317"/>
          </a:xfrm>
          <a:prstGeom prst="rect">
            <a:avLst/>
          </a:prstGeom>
        </p:spPr>
        <p:txBody>
          <a:bodyPr wrap="square">
            <a:spAutoFit/>
          </a:bodyPr>
          <a:lstStyle/>
          <a:p>
            <a:pPr marL="285750" indent="-285750" algn="just">
              <a:buFont typeface="Arial" panose="020B0604020202020204" pitchFamily="34" charset="0"/>
              <a:buChar char="•"/>
            </a:pPr>
            <a:r>
              <a:rPr lang="pl-PL" b="1" dirty="0"/>
              <a:t>W lipcu 2022 r. z Chin do Europy wyruszyło 1517 pociągów. Składy te przewiozły 149 tys. TEU, co stanowi wzrost o 12% rok do roku. W okresie od stycznia do lipca liczba pociągów kursujących na kolejowym Nowym Jedwabnym Szlaku wzrosła o 3% </a:t>
            </a:r>
            <a:r>
              <a:rPr lang="pl-PL" b="1" dirty="0" err="1"/>
              <a:t>rdr</a:t>
            </a:r>
            <a:r>
              <a:rPr lang="pl-PL" b="1" dirty="0"/>
              <a:t> i wyniosła 8 990. Równocześnie przetransportowano tą drogą 869 000 TEU, o 4% więcej niż w analogicznym okresie ubiegłego roku </a:t>
            </a:r>
          </a:p>
          <a:p>
            <a:pPr algn="just"/>
            <a:endParaRPr lang="pl-PL" dirty="0"/>
          </a:p>
          <a:p>
            <a:pPr marL="285750" indent="-285750" algn="just">
              <a:buFont typeface="Arial" panose="020B0604020202020204" pitchFamily="34" charset="0"/>
              <a:buChar char="•"/>
            </a:pPr>
            <a:r>
              <a:rPr lang="pl-PL" b="1" dirty="0">
                <a:solidFill>
                  <a:srgbClr val="FF0000"/>
                </a:solidFill>
              </a:rPr>
              <a:t>Lepiej wykorzystać potencjał terminali: w Braniewie, Siemianówce, Narewce, Sokółce i nowe powierzchnie logistyczne  w Sławkowie. </a:t>
            </a:r>
          </a:p>
          <a:p>
            <a:endParaRPr lang="pl-PL" dirty="0"/>
          </a:p>
          <a:p>
            <a:endParaRPr lang="pl-PL" dirty="0"/>
          </a:p>
          <a:p>
            <a:endParaRPr lang="pl-PL" dirty="0"/>
          </a:p>
          <a:p>
            <a:endParaRPr lang="pl-PL" dirty="0"/>
          </a:p>
          <a:p>
            <a:endParaRPr lang="pl-PL" dirty="0"/>
          </a:p>
          <a:p>
            <a:endParaRPr lang="pl-PL" dirty="0"/>
          </a:p>
          <a:p>
            <a:endParaRPr lang="pl-PL" dirty="0"/>
          </a:p>
        </p:txBody>
      </p:sp>
      <p:pic>
        <p:nvPicPr>
          <p:cNvPr id="5" name="Symbol zastępczy zawartości 6">
            <a:extLst>
              <a:ext uri="{FF2B5EF4-FFF2-40B4-BE49-F238E27FC236}">
                <a16:creationId xmlns:a16="http://schemas.microsoft.com/office/drawing/2014/main" xmlns="" id="{0CACD9D4-AAF0-0A81-21D7-0C042505177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
        <p:nvSpPr>
          <p:cNvPr id="6" name="Prostokąt 5">
            <a:extLst>
              <a:ext uri="{FF2B5EF4-FFF2-40B4-BE49-F238E27FC236}">
                <a16:creationId xmlns:a16="http://schemas.microsoft.com/office/drawing/2014/main" xmlns="" id="{4565FB51-52BF-22AD-A201-B471B05CA0D1}"/>
              </a:ext>
            </a:extLst>
          </p:cNvPr>
          <p:cNvSpPr/>
          <p:nvPr/>
        </p:nvSpPr>
        <p:spPr>
          <a:xfrm>
            <a:off x="4960791" y="5885202"/>
            <a:ext cx="2058577" cy="584775"/>
          </a:xfrm>
          <a:prstGeom prst="rect">
            <a:avLst/>
          </a:prstGeom>
        </p:spPr>
        <p:txBody>
          <a:bodyPr wrap="none">
            <a:spAutoFit/>
          </a:bodyPr>
          <a:lstStyle/>
          <a:p>
            <a:pPr algn="ctr"/>
            <a:r>
              <a:rPr lang="pl-PL" sz="3200" dirty="0" err="1">
                <a:latin typeface="+mj-lt"/>
              </a:rPr>
              <a:t>Intermodal</a:t>
            </a:r>
            <a:endParaRPr lang="pl-PL" sz="3200" dirty="0">
              <a:latin typeface="+mj-lt"/>
            </a:endParaRPr>
          </a:p>
        </p:txBody>
      </p:sp>
      <p:cxnSp>
        <p:nvCxnSpPr>
          <p:cNvPr id="7" name="Łącznik prostoliniowy 10">
            <a:extLst>
              <a:ext uri="{FF2B5EF4-FFF2-40B4-BE49-F238E27FC236}">
                <a16:creationId xmlns:a16="http://schemas.microsoft.com/office/drawing/2014/main" xmlns="" id="{8ECD5EE8-51EC-28B4-0627-C57A85D70D06}"/>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Users\IZBA\Desktop\Zdjecia merytoryczne\1651564504994.jpg"/>
          <p:cNvPicPr/>
          <p:nvPr/>
        </p:nvPicPr>
        <p:blipFill>
          <a:blip r:embed="rId2" cstate="print"/>
          <a:srcRect/>
          <a:stretch>
            <a:fillRect/>
          </a:stretch>
        </p:blipFill>
        <p:spPr bwMode="auto">
          <a:xfrm>
            <a:off x="3215640" y="548640"/>
            <a:ext cx="5760720" cy="5760720"/>
          </a:xfrm>
          <a:prstGeom prst="rect">
            <a:avLst/>
          </a:prstGeom>
          <a:noFill/>
          <a:ln w="9525">
            <a:noFill/>
            <a:miter lim="800000"/>
            <a:headEnd/>
            <a:tailEnd/>
          </a:ln>
        </p:spPr>
      </p:pic>
      <p:pic>
        <p:nvPicPr>
          <p:cNvPr id="5" name="Obraz 4" descr="C:\Users\IZBA\Desktop\Zdjecia merytoryczne\1660636936744.jpg"/>
          <p:cNvPicPr/>
          <p:nvPr/>
        </p:nvPicPr>
        <p:blipFill>
          <a:blip r:embed="rId3" cstate="print"/>
          <a:srcRect/>
          <a:stretch>
            <a:fillRect/>
          </a:stretch>
        </p:blipFill>
        <p:spPr bwMode="auto">
          <a:xfrm>
            <a:off x="3215640" y="548640"/>
            <a:ext cx="5760720" cy="5760720"/>
          </a:xfrm>
          <a:prstGeom prst="rect">
            <a:avLst/>
          </a:prstGeom>
          <a:noFill/>
          <a:ln w="9525">
            <a:noFill/>
            <a:miter lim="800000"/>
            <a:headEnd/>
            <a:tailEnd/>
          </a:ln>
        </p:spPr>
      </p:pic>
      <p:pic>
        <p:nvPicPr>
          <p:cNvPr id="6" name="Symbol zastępczy zawartości 6">
            <a:extLst>
              <a:ext uri="{FF2B5EF4-FFF2-40B4-BE49-F238E27FC236}">
                <a16:creationId xmlns:a16="http://schemas.microsoft.com/office/drawing/2014/main" xmlns="" id="{6E489F19-F65D-E4A1-FAEA-323636D5D84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12632" y="4946698"/>
            <a:ext cx="9042400" cy="1600200"/>
          </a:xfrm>
        </p:spPr>
        <p:txBody>
          <a:bodyPr>
            <a:normAutofit/>
          </a:bodyPr>
          <a:lstStyle/>
          <a:p>
            <a:pPr algn="ctr"/>
            <a:r>
              <a:rPr lang="pl-PL" sz="3200" dirty="0"/>
              <a:t>Partnerstwa gospodarcze</a:t>
            </a:r>
          </a:p>
        </p:txBody>
      </p:sp>
      <p:pic>
        <p:nvPicPr>
          <p:cNvPr id="1026" name="Picture 2"/>
          <p:cNvPicPr>
            <a:picLocks noChangeAspect="1" noChangeArrowheads="1"/>
          </p:cNvPicPr>
          <p:nvPr/>
        </p:nvPicPr>
        <p:blipFill>
          <a:blip r:embed="rId2" cstate="print"/>
          <a:srcRect/>
          <a:stretch>
            <a:fillRect/>
          </a:stretch>
        </p:blipFill>
        <p:spPr bwMode="auto">
          <a:xfrm>
            <a:off x="1604379" y="1282262"/>
            <a:ext cx="8629394" cy="3505302"/>
          </a:xfrm>
          <a:prstGeom prst="rect">
            <a:avLst/>
          </a:prstGeom>
          <a:noFill/>
          <a:ln w="9525">
            <a:noFill/>
            <a:miter lim="800000"/>
            <a:headEnd/>
            <a:tailEnd/>
          </a:ln>
        </p:spPr>
      </p:pic>
      <p:cxnSp>
        <p:nvCxnSpPr>
          <p:cNvPr id="6" name="Łącznik prostoliniowy 10">
            <a:extLst>
              <a:ext uri="{FF2B5EF4-FFF2-40B4-BE49-F238E27FC236}">
                <a16:creationId xmlns:a16="http://schemas.microsoft.com/office/drawing/2014/main" xmlns="" id="{3C8655A0-DBAC-F84F-8A74-E33C519C62B1}"/>
              </a:ext>
            </a:extLst>
          </p:cNvPr>
          <p:cNvCxnSpPr/>
          <p:nvPr/>
        </p:nvCxnSpPr>
        <p:spPr>
          <a:xfrm>
            <a:off x="2534865" y="574679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Symbol zastępczy zawartości 6">
            <a:extLst>
              <a:ext uri="{FF2B5EF4-FFF2-40B4-BE49-F238E27FC236}">
                <a16:creationId xmlns:a16="http://schemas.microsoft.com/office/drawing/2014/main" xmlns="" id="{F38FD2DD-1524-D516-C9FF-87021AF0B2D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4800" y="5112630"/>
            <a:ext cx="9042400" cy="1600200"/>
          </a:xfrm>
        </p:spPr>
        <p:txBody>
          <a:bodyPr>
            <a:normAutofit/>
          </a:bodyPr>
          <a:lstStyle/>
          <a:p>
            <a:pPr algn="ctr"/>
            <a:r>
              <a:rPr lang="pl-PL" sz="3200" dirty="0"/>
              <a:t>Nowe wyzwania w sektorze TSL </a:t>
            </a:r>
          </a:p>
        </p:txBody>
      </p:sp>
      <p:sp>
        <p:nvSpPr>
          <p:cNvPr id="3" name="Symbol zastępczy zawartości 2"/>
          <p:cNvSpPr>
            <a:spLocks noGrp="1"/>
          </p:cNvSpPr>
          <p:nvPr>
            <p:ph idx="1"/>
          </p:nvPr>
        </p:nvSpPr>
        <p:spPr/>
        <p:txBody>
          <a:bodyPr>
            <a:normAutofit/>
          </a:bodyPr>
          <a:lstStyle/>
          <a:p>
            <a:r>
              <a:rPr lang="pl-PL" dirty="0"/>
              <a:t>Pakiet mobilności</a:t>
            </a:r>
          </a:p>
          <a:p>
            <a:r>
              <a:rPr lang="pl-PL" dirty="0"/>
              <a:t>Gwałtowny wzrost kosztów firm transportowych </a:t>
            </a:r>
          </a:p>
          <a:p>
            <a:r>
              <a:rPr lang="pl-PL" dirty="0"/>
              <a:t>Utrata rynków wschodnich</a:t>
            </a:r>
          </a:p>
          <a:p>
            <a:r>
              <a:rPr lang="pl-PL" dirty="0"/>
              <a:t>Mniejszy potencjał zamówień usługi transportowej  w eksporcie i imporcie firm w Polsce </a:t>
            </a:r>
          </a:p>
          <a:p>
            <a:r>
              <a:rPr lang="pl-PL" dirty="0"/>
              <a:t>Koszty wymiany parku samochodowego</a:t>
            </a:r>
          </a:p>
          <a:p>
            <a:r>
              <a:rPr lang="pl-PL" dirty="0"/>
              <a:t>Pilna potrzeba nowych kadr i wyposażenia technicznego – masowe przekształcanie firm transportowych w firmy TSL</a:t>
            </a:r>
          </a:p>
        </p:txBody>
      </p:sp>
      <p:pic>
        <p:nvPicPr>
          <p:cNvPr id="4" name="Symbol zastępczy zawartości 6">
            <a:extLst>
              <a:ext uri="{FF2B5EF4-FFF2-40B4-BE49-F238E27FC236}">
                <a16:creationId xmlns:a16="http://schemas.microsoft.com/office/drawing/2014/main" xmlns="" id="{DE72EDC7-4562-CE31-06D6-F62F422778C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51799E9C-0BF6-6D7B-BB12-CC0FB234A280}"/>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1093" y="5057575"/>
            <a:ext cx="9042400" cy="1600200"/>
          </a:xfrm>
        </p:spPr>
        <p:txBody>
          <a:bodyPr>
            <a:normAutofit/>
          </a:bodyPr>
          <a:lstStyle/>
          <a:p>
            <a:pPr algn="just"/>
            <a:r>
              <a:rPr lang="pl-PL" sz="3200" dirty="0"/>
              <a:t>Wykorzystać potencjał Diaspor Narodowych w Polsce i UE, w tym zaangażowanych w  Projekt Centrum Polska-Azja </a:t>
            </a:r>
          </a:p>
        </p:txBody>
      </p:sp>
      <p:pic>
        <p:nvPicPr>
          <p:cNvPr id="58370" name="Picture 2" descr="C:\Users\IZBA\Desktop\Centrum Polska Azja LOGO.jpg"/>
          <p:cNvPicPr>
            <a:picLocks noGrp="1" noChangeAspect="1" noChangeArrowheads="1"/>
          </p:cNvPicPr>
          <p:nvPr>
            <p:ph idx="1"/>
          </p:nvPr>
        </p:nvPicPr>
        <p:blipFill>
          <a:blip r:embed="rId2" cstate="print"/>
          <a:srcRect/>
          <a:stretch>
            <a:fillRect/>
          </a:stretch>
        </p:blipFill>
        <p:spPr bwMode="auto">
          <a:xfrm>
            <a:off x="3654228" y="310518"/>
            <a:ext cx="4525963" cy="4525963"/>
          </a:xfrm>
          <a:prstGeom prst="rect">
            <a:avLst/>
          </a:prstGeom>
          <a:noFill/>
        </p:spPr>
      </p:pic>
      <p:pic>
        <p:nvPicPr>
          <p:cNvPr id="4" name="Symbol zastępczy zawartości 6">
            <a:extLst>
              <a:ext uri="{FF2B5EF4-FFF2-40B4-BE49-F238E27FC236}">
                <a16:creationId xmlns:a16="http://schemas.microsoft.com/office/drawing/2014/main" xmlns="" id="{0B8B9F4A-7E87-9AC1-B03C-DE255135132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F4411FC1-D285-62E2-BB3A-8D2C2495D431}"/>
              </a:ext>
            </a:extLst>
          </p:cNvPr>
          <p:cNvCxnSpPr/>
          <p:nvPr/>
        </p:nvCxnSpPr>
        <p:spPr>
          <a:xfrm>
            <a:off x="2185916" y="4836481"/>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33584" y="5099538"/>
            <a:ext cx="9042400" cy="1600200"/>
          </a:xfrm>
        </p:spPr>
        <p:txBody>
          <a:bodyPr>
            <a:normAutofit/>
          </a:bodyPr>
          <a:lstStyle/>
          <a:p>
            <a:pPr algn="ctr"/>
            <a:r>
              <a:rPr lang="pl-PL" sz="3200" dirty="0"/>
              <a:t>Izba Przemysłowo-Handlowa Polska Azja </a:t>
            </a:r>
            <a:br>
              <a:rPr lang="pl-PL" sz="3200" dirty="0"/>
            </a:br>
            <a:r>
              <a:rPr lang="pl-PL" sz="3200" dirty="0"/>
              <a:t>– w czym się specjalizujemy?</a:t>
            </a:r>
          </a:p>
        </p:txBody>
      </p:sp>
      <p:sp>
        <p:nvSpPr>
          <p:cNvPr id="3" name="Symbol zastępczy zawartości 2"/>
          <p:cNvSpPr>
            <a:spLocks noGrp="1"/>
          </p:cNvSpPr>
          <p:nvPr>
            <p:ph idx="1"/>
          </p:nvPr>
        </p:nvSpPr>
        <p:spPr>
          <a:xfrm>
            <a:off x="1007208" y="1336431"/>
            <a:ext cx="10058400" cy="3886200"/>
          </a:xfrm>
        </p:spPr>
        <p:txBody>
          <a:bodyPr>
            <a:normAutofit/>
          </a:bodyPr>
          <a:lstStyle/>
          <a:p>
            <a:r>
              <a:rPr lang="pl-PL" sz="2000" dirty="0"/>
              <a:t>Poszukujemy sprawdzonych partnerów biznesowych z Azji dla naszych członków; </a:t>
            </a:r>
          </a:p>
          <a:p>
            <a:r>
              <a:rPr lang="pl-PL" sz="2000" dirty="0"/>
              <a:t>Wspieramy polskich eksporterów, weryfikujemy wiarygodność azjatyckich partnerów ;</a:t>
            </a:r>
          </a:p>
          <a:p>
            <a:r>
              <a:rPr lang="pl-PL" sz="2000" dirty="0"/>
              <a:t>Promujemy firmy członkowskie i ich oferty;</a:t>
            </a:r>
          </a:p>
          <a:p>
            <a:r>
              <a:rPr lang="pl-PL" sz="2000" dirty="0"/>
              <a:t>Współpracujemy z Departamentami Ekonomicznymi Ambasad , Agencji Inwestycji i Handlu krajów Azji;</a:t>
            </a:r>
          </a:p>
          <a:p>
            <a:r>
              <a:rPr lang="pl-PL" sz="2000" dirty="0"/>
              <a:t>Od 2017 roku  realizujemy z diasporą chińską, turecką i wietnamską w Polsce Projekt Centrum Polska-Azja w GD Poland pod Warszawą: w Centrum uruchamiamy salony  ekspozycyjno -sprzedażowe  w uzgodnieniu z Resortami Gospodarczymi  i Agencjami Kazachstanu, Korei, Uzbekistanu, oferty złożyliśmy Korei, Azerbejdżanowi, Indiom, Indonezji, Pakistanowi  i Malezji, a także przekształcamy Centrum w hub usług dla biznesu z Azji.</a:t>
            </a:r>
          </a:p>
          <a:p>
            <a:endParaRPr lang="pl-PL" sz="2000" dirty="0"/>
          </a:p>
        </p:txBody>
      </p:sp>
      <p:cxnSp>
        <p:nvCxnSpPr>
          <p:cNvPr id="6" name="Łącznik prostoliniowy 10">
            <a:extLst>
              <a:ext uri="{FF2B5EF4-FFF2-40B4-BE49-F238E27FC236}">
                <a16:creationId xmlns:a16="http://schemas.microsoft.com/office/drawing/2014/main" xmlns="" id="{17C1AFEF-A5E3-4A09-827D-94A913D7178F}"/>
              </a:ext>
            </a:extLst>
          </p:cNvPr>
          <p:cNvCxnSpPr/>
          <p:nvPr/>
        </p:nvCxnSpPr>
        <p:spPr>
          <a:xfrm>
            <a:off x="2219881" y="5602848"/>
            <a:ext cx="7926442"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7" name="Symbol zastępczy zawartości 6">
            <a:extLst>
              <a:ext uri="{FF2B5EF4-FFF2-40B4-BE49-F238E27FC236}">
                <a16:creationId xmlns:a16="http://schemas.microsoft.com/office/drawing/2014/main" xmlns="" id="{830F6136-A617-40CB-9183-9DDF7ADDBD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extLst>
      <p:ext uri="{BB962C8B-B14F-4D97-AF65-F5344CB8AC3E}">
        <p14:creationId xmlns:p14="http://schemas.microsoft.com/office/powerpoint/2010/main" xmlns="" val="71875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78BE84B-AAE3-4752-B858-EBC91D738427}"/>
              </a:ext>
            </a:extLst>
          </p:cNvPr>
          <p:cNvSpPr>
            <a:spLocks noGrp="1"/>
          </p:cNvSpPr>
          <p:nvPr>
            <p:ph type="title"/>
          </p:nvPr>
        </p:nvSpPr>
        <p:spPr>
          <a:xfrm>
            <a:off x="1304046" y="5871773"/>
            <a:ext cx="10092267" cy="665019"/>
          </a:xfrm>
        </p:spPr>
        <p:txBody>
          <a:bodyPr>
            <a:noAutofit/>
          </a:bodyPr>
          <a:lstStyle/>
          <a:p>
            <a:pPr algn="ctr"/>
            <a:r>
              <a:rPr lang="pl-PL" sz="3200" dirty="0"/>
              <a:t>Janusz Piechociński </a:t>
            </a:r>
            <a:br>
              <a:rPr lang="pl-PL" sz="3200" dirty="0"/>
            </a:br>
            <a:r>
              <a:rPr lang="pl-PL" sz="3200" dirty="0"/>
              <a:t>Izba Przemysłowo-Handlowa Polska-Azja</a:t>
            </a:r>
          </a:p>
        </p:txBody>
      </p:sp>
      <p:sp>
        <p:nvSpPr>
          <p:cNvPr id="8" name="pole tekstowe 7">
            <a:extLst>
              <a:ext uri="{FF2B5EF4-FFF2-40B4-BE49-F238E27FC236}">
                <a16:creationId xmlns:a16="http://schemas.microsoft.com/office/drawing/2014/main" xmlns="" id="{5F69FEA4-50DE-41C0-BB4E-93F074446A9E}"/>
              </a:ext>
            </a:extLst>
          </p:cNvPr>
          <p:cNvSpPr txBox="1"/>
          <p:nvPr/>
        </p:nvSpPr>
        <p:spPr>
          <a:xfrm>
            <a:off x="4275339" y="2616740"/>
            <a:ext cx="3419239" cy="3170099"/>
          </a:xfrm>
          <a:prstGeom prst="rect">
            <a:avLst/>
          </a:prstGeom>
          <a:noFill/>
        </p:spPr>
        <p:txBody>
          <a:bodyPr wrap="square" rtlCol="0">
            <a:spAutoFit/>
          </a:bodyPr>
          <a:lstStyle/>
          <a:p>
            <a:pPr algn="ctr"/>
            <a:r>
              <a:rPr lang="pl-PL" sz="2000" b="1" dirty="0"/>
              <a:t>Kontakt:</a:t>
            </a:r>
            <a:endParaRPr lang="pl-PL" sz="2000" dirty="0"/>
          </a:p>
          <a:p>
            <a:pPr algn="ctr"/>
            <a:endParaRPr lang="pl-PL" sz="2000" dirty="0">
              <a:solidFill>
                <a:srgbClr val="FF0000"/>
              </a:solidFill>
              <a:hlinkClick r:id="rId2"/>
            </a:endParaRPr>
          </a:p>
          <a:p>
            <a:pPr algn="ctr"/>
            <a:r>
              <a:rPr lang="pl-PL" sz="2000" dirty="0" err="1">
                <a:solidFill>
                  <a:srgbClr val="FF0000"/>
                </a:solidFill>
                <a:hlinkClick r:id="rId2"/>
              </a:rPr>
              <a:t>info@polandasia.com</a:t>
            </a:r>
            <a:endParaRPr lang="pl-PL" sz="2000" dirty="0">
              <a:solidFill>
                <a:srgbClr val="FF0000"/>
              </a:solidFill>
            </a:endParaRPr>
          </a:p>
          <a:p>
            <a:pPr algn="ctr"/>
            <a:endParaRPr lang="pl-PL" sz="2800" dirty="0">
              <a:solidFill>
                <a:srgbClr val="FF0000"/>
              </a:solidFill>
            </a:endParaRPr>
          </a:p>
          <a:p>
            <a:pPr algn="ctr"/>
            <a:r>
              <a:rPr lang="pl-PL" sz="2800" dirty="0" err="1"/>
              <a:t>www.polandasia.com</a:t>
            </a:r>
            <a:endParaRPr lang="pl-PL" sz="2800" dirty="0"/>
          </a:p>
          <a:p>
            <a:pPr algn="ctr"/>
            <a:endParaRPr lang="pl-PL" sz="2800" dirty="0"/>
          </a:p>
          <a:p>
            <a:pPr algn="ctr"/>
            <a:endParaRPr lang="pl-PL" sz="2800" dirty="0"/>
          </a:p>
          <a:p>
            <a:pPr algn="ctr"/>
            <a:endParaRPr lang="pl-PL" sz="2800" dirty="0"/>
          </a:p>
        </p:txBody>
      </p:sp>
      <p:cxnSp>
        <p:nvCxnSpPr>
          <p:cNvPr id="10" name="Łącznik prostoliniowy 10">
            <a:extLst>
              <a:ext uri="{FF2B5EF4-FFF2-40B4-BE49-F238E27FC236}">
                <a16:creationId xmlns:a16="http://schemas.microsoft.com/office/drawing/2014/main" xmlns="" id="{46365B89-2C32-46A4-8F88-00AFA1BC6DE4}"/>
              </a:ext>
            </a:extLst>
          </p:cNvPr>
          <p:cNvCxnSpPr/>
          <p:nvPr/>
        </p:nvCxnSpPr>
        <p:spPr>
          <a:xfrm>
            <a:off x="2433474" y="5312207"/>
            <a:ext cx="7820167" cy="0"/>
          </a:xfrm>
          <a:prstGeom prst="line">
            <a:avLst/>
          </a:prstGeom>
          <a:ln w="19050" cap="rnd" cmpd="sng">
            <a:solidFill>
              <a:srgbClr val="C00000"/>
            </a:solidFill>
          </a:ln>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
        <p:nvSpPr>
          <p:cNvPr id="9" name="Symbol zastępczy zawartości 8"/>
          <p:cNvSpPr>
            <a:spLocks noGrp="1"/>
          </p:cNvSpPr>
          <p:nvPr>
            <p:ph idx="1"/>
          </p:nvPr>
        </p:nvSpPr>
        <p:spPr>
          <a:xfrm>
            <a:off x="1225685" y="666344"/>
            <a:ext cx="9479064" cy="2281136"/>
          </a:xfrm>
        </p:spPr>
        <p:txBody>
          <a:bodyPr>
            <a:normAutofit/>
          </a:bodyPr>
          <a:lstStyle/>
          <a:p>
            <a:pPr algn="ctr">
              <a:buNone/>
            </a:pPr>
            <a:r>
              <a:rPr lang="pl-PL" sz="3200" dirty="0"/>
              <a:t>Dziękuję za uwagę!</a:t>
            </a:r>
          </a:p>
        </p:txBody>
      </p:sp>
    </p:spTree>
    <p:extLst>
      <p:ext uri="{BB962C8B-B14F-4D97-AF65-F5344CB8AC3E}">
        <p14:creationId xmlns:p14="http://schemas.microsoft.com/office/powerpoint/2010/main" xmlns="" val="1624884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12632" y="4946698"/>
            <a:ext cx="9042400" cy="1600200"/>
          </a:xfrm>
        </p:spPr>
        <p:txBody>
          <a:bodyPr>
            <a:normAutofit/>
          </a:bodyPr>
          <a:lstStyle/>
          <a:p>
            <a:pPr algn="ctr"/>
            <a:r>
              <a:rPr lang="pl-PL" sz="3200" dirty="0"/>
              <a:t>Bolesny COVID-19</a:t>
            </a:r>
          </a:p>
        </p:txBody>
      </p:sp>
      <p:cxnSp>
        <p:nvCxnSpPr>
          <p:cNvPr id="6" name="Łącznik prostoliniowy 10">
            <a:extLst>
              <a:ext uri="{FF2B5EF4-FFF2-40B4-BE49-F238E27FC236}">
                <a16:creationId xmlns:a16="http://schemas.microsoft.com/office/drawing/2014/main" xmlns="" id="{7DFDB9DE-C77B-CA49-9870-0C24312A28DF}"/>
              </a:ext>
            </a:extLst>
          </p:cNvPr>
          <p:cNvCxnSpPr/>
          <p:nvPr/>
        </p:nvCxnSpPr>
        <p:spPr>
          <a:xfrm>
            <a:off x="2534865" y="574679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7" name="Symbol zastępczy zawartości 6">
            <a:extLst>
              <a:ext uri="{FF2B5EF4-FFF2-40B4-BE49-F238E27FC236}">
                <a16:creationId xmlns:a16="http://schemas.microsoft.com/office/drawing/2014/main" xmlns="" id="{E1F6BFFD-BB2F-FAFD-24BE-7AEF714C566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pic>
        <p:nvPicPr>
          <p:cNvPr id="8" name="Obraz 7" descr="C:\Users\IZBA\Desktop\Zdjecia merytoryczne\Ew1rKf7XMAcLBQw.jpg">
            <a:extLst>
              <a:ext uri="{FF2B5EF4-FFF2-40B4-BE49-F238E27FC236}">
                <a16:creationId xmlns:a16="http://schemas.microsoft.com/office/drawing/2014/main" xmlns="" id="{EFF7D55C-5213-7C9D-55A6-CE25DB3D01E3}"/>
              </a:ext>
            </a:extLst>
          </p:cNvPr>
          <p:cNvPicPr/>
          <p:nvPr/>
        </p:nvPicPr>
        <p:blipFill>
          <a:blip r:embed="rId3" cstate="print"/>
          <a:srcRect/>
          <a:stretch>
            <a:fillRect/>
          </a:stretch>
        </p:blipFill>
        <p:spPr bwMode="auto">
          <a:xfrm>
            <a:off x="3001191" y="530418"/>
            <a:ext cx="6189617" cy="452715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xmlns="" id="{24F2ED3D-E208-4D27-9ACC-EFDC06B3A7DD}"/>
              </a:ext>
            </a:extLst>
          </p:cNvPr>
          <p:cNvSpPr txBox="1">
            <a:spLocks/>
          </p:cNvSpPr>
          <p:nvPr/>
        </p:nvSpPr>
        <p:spPr>
          <a:xfrm>
            <a:off x="2119327" y="5901266"/>
            <a:ext cx="7922140" cy="77573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3200" dirty="0"/>
              <a:t>Wydatki na wojsko w 2020 r.</a:t>
            </a:r>
          </a:p>
        </p:txBody>
      </p:sp>
      <p:cxnSp>
        <p:nvCxnSpPr>
          <p:cNvPr id="11" name="Łącznik prostoliniowy 10">
            <a:extLst>
              <a:ext uri="{FF2B5EF4-FFF2-40B4-BE49-F238E27FC236}">
                <a16:creationId xmlns:a16="http://schemas.microsoft.com/office/drawing/2014/main" xmlns="" id="{17C1AFEF-A5E3-4A09-827D-94A913D7178F}"/>
              </a:ext>
            </a:extLst>
          </p:cNvPr>
          <p:cNvCxnSpPr/>
          <p:nvPr/>
        </p:nvCxnSpPr>
        <p:spPr>
          <a:xfrm>
            <a:off x="2131958" y="5926667"/>
            <a:ext cx="7926442"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Symbol zastępczy zawartości 6">
            <a:extLst>
              <a:ext uri="{FF2B5EF4-FFF2-40B4-BE49-F238E27FC236}">
                <a16:creationId xmlns:a16="http://schemas.microsoft.com/office/drawing/2014/main" xmlns="" id="{A6B67E97-433F-895E-2593-0EBAB62F248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pic>
        <p:nvPicPr>
          <p:cNvPr id="6" name="Obraz 5" descr="C:\Users\IZBA\Desktop\Zdjecia merytoryczne\FMbCVJAXwAUjSLE.png">
            <a:extLst>
              <a:ext uri="{FF2B5EF4-FFF2-40B4-BE49-F238E27FC236}">
                <a16:creationId xmlns:a16="http://schemas.microsoft.com/office/drawing/2014/main" xmlns="" id="{7D0D8026-10E5-9A54-EF40-2686506807BE}"/>
              </a:ext>
            </a:extLst>
          </p:cNvPr>
          <p:cNvPicPr/>
          <p:nvPr/>
        </p:nvPicPr>
        <p:blipFill>
          <a:blip r:embed="rId3" cstate="print"/>
          <a:srcRect/>
          <a:stretch>
            <a:fillRect/>
          </a:stretch>
        </p:blipFill>
        <p:spPr bwMode="auto">
          <a:xfrm>
            <a:off x="4214685" y="332776"/>
            <a:ext cx="4062416" cy="5426756"/>
          </a:xfrm>
          <a:prstGeom prst="rect">
            <a:avLst/>
          </a:prstGeom>
          <a:noFill/>
          <a:ln w="9525">
            <a:noFill/>
            <a:miter lim="800000"/>
            <a:headEnd/>
            <a:tailEnd/>
          </a:ln>
        </p:spPr>
      </p:pic>
    </p:spTree>
    <p:extLst>
      <p:ext uri="{BB962C8B-B14F-4D97-AF65-F5344CB8AC3E}">
        <p14:creationId xmlns:p14="http://schemas.microsoft.com/office/powerpoint/2010/main" xmlns="" val="301897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96863" y="5112630"/>
            <a:ext cx="9042400" cy="1600200"/>
          </a:xfrm>
        </p:spPr>
        <p:txBody>
          <a:bodyPr>
            <a:normAutofit/>
          </a:bodyPr>
          <a:lstStyle/>
          <a:p>
            <a:pPr algn="ctr"/>
            <a:r>
              <a:rPr lang="pl-PL" sz="3200" dirty="0"/>
              <a:t>Jak zapewnić ciągłość dostaw?</a:t>
            </a:r>
          </a:p>
        </p:txBody>
      </p:sp>
      <p:pic>
        <p:nvPicPr>
          <p:cNvPr id="4" name="Symbol zastępczy zawartości 6">
            <a:extLst>
              <a:ext uri="{FF2B5EF4-FFF2-40B4-BE49-F238E27FC236}">
                <a16:creationId xmlns:a16="http://schemas.microsoft.com/office/drawing/2014/main" xmlns="" id="{2FA2EF9A-83B2-C5A4-DD45-BD82DAD6D20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cxnSp>
        <p:nvCxnSpPr>
          <p:cNvPr id="5" name="Łącznik prostoliniowy 10">
            <a:extLst>
              <a:ext uri="{FF2B5EF4-FFF2-40B4-BE49-F238E27FC236}">
                <a16:creationId xmlns:a16="http://schemas.microsoft.com/office/drawing/2014/main" xmlns="" id="{06FD395F-E558-E5BA-56F7-737674D2ADDB}"/>
              </a:ext>
            </a:extLst>
          </p:cNvPr>
          <p:cNvCxnSpPr/>
          <p:nvPr/>
        </p:nvCxnSpPr>
        <p:spPr>
          <a:xfrm>
            <a:off x="2534865" y="591863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8" name="Obraz 7" descr="C:\Users\IZBA\Desktop\Zdjecia merytoryczne\1615679432195.jpg">
            <a:extLst>
              <a:ext uri="{FF2B5EF4-FFF2-40B4-BE49-F238E27FC236}">
                <a16:creationId xmlns:a16="http://schemas.microsoft.com/office/drawing/2014/main" xmlns="" id="{81171BB5-05E6-D78A-C406-64C563DF60E2}"/>
              </a:ext>
            </a:extLst>
          </p:cNvPr>
          <p:cNvPicPr/>
          <p:nvPr/>
        </p:nvPicPr>
        <p:blipFill>
          <a:blip r:embed="rId3" cstate="print"/>
          <a:srcRect/>
          <a:stretch>
            <a:fillRect/>
          </a:stretch>
        </p:blipFill>
        <p:spPr bwMode="auto">
          <a:xfrm>
            <a:off x="3134956" y="795972"/>
            <a:ext cx="6365303" cy="4654799"/>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16000" y="685799"/>
            <a:ext cx="10058400" cy="4924425"/>
          </a:xfrm>
        </p:spPr>
        <p:txBody>
          <a:bodyPr>
            <a:normAutofit/>
          </a:bodyPr>
          <a:lstStyle/>
          <a:p>
            <a:pPr algn="just"/>
            <a:r>
              <a:rPr lang="pl-PL" b="1" dirty="0"/>
              <a:t>Od 24 lutego wojna w Europie</a:t>
            </a:r>
          </a:p>
          <a:p>
            <a:pPr algn="just"/>
            <a:r>
              <a:rPr lang="pl-PL" dirty="0"/>
              <a:t>Napięcia w Azji</a:t>
            </a:r>
          </a:p>
          <a:p>
            <a:pPr algn="just"/>
            <a:r>
              <a:rPr lang="pl-PL" dirty="0"/>
              <a:t>Nowa fala covid-19 </a:t>
            </a:r>
          </a:p>
          <a:p>
            <a:pPr algn="just"/>
            <a:r>
              <a:rPr lang="pl-PL" b="1" dirty="0"/>
              <a:t>Głód w Afryce i na Bliskim Wschodzie</a:t>
            </a:r>
          </a:p>
          <a:p>
            <a:pPr algn="just"/>
            <a:r>
              <a:rPr lang="pl-PL" dirty="0"/>
              <a:t>Klimat i migracje</a:t>
            </a:r>
          </a:p>
          <a:p>
            <a:pPr algn="just"/>
            <a:r>
              <a:rPr lang="pl-PL" dirty="0"/>
              <a:t>Sankcje i ograniczenia w wymianie handlowej </a:t>
            </a:r>
          </a:p>
          <a:p>
            <a:pPr algn="just"/>
            <a:r>
              <a:rPr lang="pl-PL" b="1" dirty="0"/>
              <a:t>Inflacja, kryzys energetyczny w Europie</a:t>
            </a:r>
          </a:p>
          <a:p>
            <a:pPr algn="just"/>
            <a:r>
              <a:rPr lang="pl-PL" b="1" dirty="0"/>
              <a:t>Koszty i niewydolność sektora TSL </a:t>
            </a:r>
          </a:p>
          <a:p>
            <a:pPr algn="just"/>
            <a:endParaRPr lang="pl-PL" dirty="0"/>
          </a:p>
        </p:txBody>
      </p:sp>
      <p:cxnSp>
        <p:nvCxnSpPr>
          <p:cNvPr id="7" name="Łącznik prostoliniowy 10">
            <a:extLst>
              <a:ext uri="{FF2B5EF4-FFF2-40B4-BE49-F238E27FC236}">
                <a16:creationId xmlns:a16="http://schemas.microsoft.com/office/drawing/2014/main" xmlns="" id="{17C1AFEF-A5E3-4A09-827D-94A913D7178F}"/>
              </a:ext>
            </a:extLst>
          </p:cNvPr>
          <p:cNvCxnSpPr/>
          <p:nvPr/>
        </p:nvCxnSpPr>
        <p:spPr>
          <a:xfrm>
            <a:off x="2131958" y="5926667"/>
            <a:ext cx="7926442"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sp>
        <p:nvSpPr>
          <p:cNvPr id="8" name="Tytuł 1">
            <a:extLst>
              <a:ext uri="{FF2B5EF4-FFF2-40B4-BE49-F238E27FC236}">
                <a16:creationId xmlns:a16="http://schemas.microsoft.com/office/drawing/2014/main" xmlns="" id="{24F2ED3D-E208-4D27-9ACC-EFDC06B3A7DD}"/>
              </a:ext>
            </a:extLst>
          </p:cNvPr>
          <p:cNvSpPr txBox="1">
            <a:spLocks/>
          </p:cNvSpPr>
          <p:nvPr/>
        </p:nvSpPr>
        <p:spPr>
          <a:xfrm>
            <a:off x="1478604" y="5982511"/>
            <a:ext cx="8900808" cy="710119"/>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sz="3200" dirty="0"/>
              <a:t>Świat w 2022 r. </a:t>
            </a:r>
          </a:p>
        </p:txBody>
      </p:sp>
      <p:pic>
        <p:nvPicPr>
          <p:cNvPr id="5" name="Symbol zastępczy zawartości 6">
            <a:extLst>
              <a:ext uri="{FF2B5EF4-FFF2-40B4-BE49-F238E27FC236}">
                <a16:creationId xmlns:a16="http://schemas.microsoft.com/office/drawing/2014/main" xmlns="" id="{1F3EC7C1-8A2C-5699-F49A-9FB8DF6B985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12632" y="4946698"/>
            <a:ext cx="9042400" cy="1600200"/>
          </a:xfrm>
        </p:spPr>
        <p:txBody>
          <a:bodyPr>
            <a:normAutofit/>
          </a:bodyPr>
          <a:lstStyle/>
          <a:p>
            <a:pPr algn="ctr"/>
            <a:r>
              <a:rPr lang="pl-PL" sz="3200" dirty="0"/>
              <a:t>Projekcja inflacji (kwiecień 2022 r.)</a:t>
            </a:r>
          </a:p>
        </p:txBody>
      </p:sp>
      <p:cxnSp>
        <p:nvCxnSpPr>
          <p:cNvPr id="6" name="Łącznik prostoliniowy 10">
            <a:extLst>
              <a:ext uri="{FF2B5EF4-FFF2-40B4-BE49-F238E27FC236}">
                <a16:creationId xmlns:a16="http://schemas.microsoft.com/office/drawing/2014/main" xmlns="" id="{7DFDB9DE-C77B-CA49-9870-0C24312A28DF}"/>
              </a:ext>
            </a:extLst>
          </p:cNvPr>
          <p:cNvCxnSpPr/>
          <p:nvPr/>
        </p:nvCxnSpPr>
        <p:spPr>
          <a:xfrm>
            <a:off x="2534865" y="5746798"/>
            <a:ext cx="7820167" cy="0"/>
          </a:xfrm>
          <a:prstGeom prst="line">
            <a:avLst/>
          </a:prstGeom>
          <a:ln w="19050" cap="rnd" cmpd="sng"/>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5" name="Picture 8" descr="Inflacja w 2022 roku. Oto prognozy dla świata - Forsal.pl">
            <a:extLst>
              <a:ext uri="{FF2B5EF4-FFF2-40B4-BE49-F238E27FC236}">
                <a16:creationId xmlns:a16="http://schemas.microsoft.com/office/drawing/2014/main" xmlns="" id="{96C02FC0-2D74-9244-AF61-FA2820B43622}"/>
              </a:ext>
            </a:extLst>
          </p:cNvPr>
          <p:cNvPicPr>
            <a:picLocks noChangeAspect="1" noChangeArrowheads="1"/>
          </p:cNvPicPr>
          <p:nvPr/>
        </p:nvPicPr>
        <p:blipFill>
          <a:blip r:embed="rId2" cstate="print"/>
          <a:srcRect/>
          <a:stretch>
            <a:fillRect/>
          </a:stretch>
        </p:blipFill>
        <p:spPr bwMode="auto">
          <a:xfrm>
            <a:off x="3268442" y="311102"/>
            <a:ext cx="5851807" cy="5306482"/>
          </a:xfrm>
          <a:prstGeom prst="rect">
            <a:avLst/>
          </a:prstGeom>
          <a:noFill/>
        </p:spPr>
      </p:pic>
      <p:pic>
        <p:nvPicPr>
          <p:cNvPr id="7" name="Symbol zastępczy zawartości 6">
            <a:extLst>
              <a:ext uri="{FF2B5EF4-FFF2-40B4-BE49-F238E27FC236}">
                <a16:creationId xmlns:a16="http://schemas.microsoft.com/office/drawing/2014/main" xmlns="" id="{E1F6BFFD-BB2F-FAFD-24BE-7AEF714C566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23493" y="5057575"/>
            <a:ext cx="1655255" cy="1655255"/>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ejski">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5272</TotalTime>
  <Words>1145</Words>
  <Application>Microsoft Office PowerPoint</Application>
  <PresentationFormat>Niestandardowy</PresentationFormat>
  <Paragraphs>114</Paragraphs>
  <Slides>43</Slides>
  <Notes>0</Notes>
  <HiddenSlides>0</HiddenSlides>
  <MMClips>0</MMClips>
  <ScaleCrop>false</ScaleCrop>
  <HeadingPairs>
    <vt:vector size="4" baseType="variant">
      <vt:variant>
        <vt:lpstr>Motyw</vt:lpstr>
      </vt:variant>
      <vt:variant>
        <vt:i4>1</vt:i4>
      </vt:variant>
      <vt:variant>
        <vt:lpstr>Tytuły slajdów</vt:lpstr>
      </vt:variant>
      <vt:variant>
        <vt:i4>43</vt:i4>
      </vt:variant>
    </vt:vector>
  </HeadingPairs>
  <TitlesOfParts>
    <vt:vector size="44" baseType="lpstr">
      <vt:lpstr>NewsPrint</vt:lpstr>
      <vt:lpstr>      Konsekwencje wojny dla europejskiej i światowej gospodarki, handlu i szlaków transportowych   AGRO &amp; FOOD SECURITY FORUM 15 września 2022 r., Warszawa  </vt:lpstr>
      <vt:lpstr>Global GDP 2021</vt:lpstr>
      <vt:lpstr>World economic growth 2021-2026</vt:lpstr>
      <vt:lpstr>Partnerstwa gospodarcze</vt:lpstr>
      <vt:lpstr>Bolesny COVID-19</vt:lpstr>
      <vt:lpstr>Slajd 6</vt:lpstr>
      <vt:lpstr>Jak zapewnić ciągłość dostaw?</vt:lpstr>
      <vt:lpstr>Slajd 8</vt:lpstr>
      <vt:lpstr>Projekcja inflacji (kwiecień 2022 r.)</vt:lpstr>
      <vt:lpstr>Slajd 10</vt:lpstr>
      <vt:lpstr>24 lutego najazd Rosji </vt:lpstr>
      <vt:lpstr>Inflacja w G20</vt:lpstr>
      <vt:lpstr>Slajd 13</vt:lpstr>
      <vt:lpstr>Konsekwencje</vt:lpstr>
      <vt:lpstr>Import paliw kopalnych z Rosji</vt:lpstr>
      <vt:lpstr>Slajd 16</vt:lpstr>
      <vt:lpstr>Konsekwencje </vt:lpstr>
      <vt:lpstr>Slajd 18</vt:lpstr>
      <vt:lpstr>Polska-Ukraina</vt:lpstr>
      <vt:lpstr>Slajd 20</vt:lpstr>
      <vt:lpstr>Slajd 21</vt:lpstr>
      <vt:lpstr>Cena transportu podwyższa inflację </vt:lpstr>
      <vt:lpstr>Rośnie potencjał </vt:lpstr>
      <vt:lpstr>Najwięksi eksporterzy pszenicy na świecie</vt:lpstr>
      <vt:lpstr>Slajd 25</vt:lpstr>
      <vt:lpstr>Ceny zbóż ze zbiorów z lat 2021 i 2022 z dostawą (stan na 6/09/22 r.)</vt:lpstr>
      <vt:lpstr>Eksport zbóż</vt:lpstr>
      <vt:lpstr>Slajd 28</vt:lpstr>
      <vt:lpstr>Chiny kwiecień 2022 r.</vt:lpstr>
      <vt:lpstr>Slajd 30</vt:lpstr>
      <vt:lpstr>Slajd 31</vt:lpstr>
      <vt:lpstr>Slajd 32</vt:lpstr>
      <vt:lpstr>I półrocze 2022 r.  - kontenery w polskich portach </vt:lpstr>
      <vt:lpstr>Porty i terminale </vt:lpstr>
      <vt:lpstr>Slajd 35</vt:lpstr>
      <vt:lpstr>Od stycznia do końca czerwca 2022 odprawiono z Chin do Europy 7473 pociągi z towarami w 720 tys. TEU Oznacza to - odpowiednio - wzrost o 2 oraz 2,6 proc. - w porównaniu z tym samym okresem 2021 r., czyli znacznie wolniejszy niż w poprzednich.  latach.  W I półroczu br. na przejściu granicznym Brześć-Terespol odprawiono 4226 pociągów towarowych -. W 2021 r. było ich 4620 w tym samym okresie: wystąpił spadek ich liczby o 8,5 proc. </vt:lpstr>
      <vt:lpstr>Slajd 37</vt:lpstr>
      <vt:lpstr>Pomimo bardzo wysokiego i rosnącego zapotrzebowania europejskiego przemysłu, wyniki przewozów intermodalnych w drugim kwartale 2022 r. spadły o 0,46% — poinformowała Międzynarodowa Unia Kombinowanych Przewozów Drogowo — Kolejowych (UIRR). Na spadek ten wpływ miały zakłócenia w globalnych łańcuchach dostaw oraz strukturalne problemy transportu w Europie. </vt:lpstr>
      <vt:lpstr>Slajd 39</vt:lpstr>
      <vt:lpstr>Nowe wyzwania w sektorze TSL </vt:lpstr>
      <vt:lpstr>Wykorzystać potencjał Diaspor Narodowych w Polsce i UE, w tym zaangażowanych w  Projekt Centrum Polska-Azja </vt:lpstr>
      <vt:lpstr>Izba Przemysłowo-Handlowa Polska Azja  – w czym się specjalizujemy?</vt:lpstr>
      <vt:lpstr>Janusz Piechociński  Izba Przemysłowo-Handlowa Polska-Azja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Polska Wietnam Partnerskie Kraje Przyjazne Narody</dc:title>
  <dc:creator>izba</dc:creator>
  <cp:lastModifiedBy>IZBA</cp:lastModifiedBy>
  <cp:revision>772</cp:revision>
  <cp:lastPrinted>2018-04-10T21:50:18Z</cp:lastPrinted>
  <dcterms:created xsi:type="dcterms:W3CDTF">2017-06-04T07:04:39Z</dcterms:created>
  <dcterms:modified xsi:type="dcterms:W3CDTF">2022-09-14T18:26:50Z</dcterms:modified>
</cp:coreProperties>
</file>